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6" r:id="rId3"/>
    <p:sldId id="267" r:id="rId4"/>
    <p:sldId id="272" r:id="rId5"/>
    <p:sldId id="269" r:id="rId6"/>
    <p:sldId id="271" r:id="rId7"/>
    <p:sldId id="262" r:id="rId8"/>
    <p:sldId id="263" r:id="rId9"/>
    <p:sldId id="257" r:id="rId10"/>
    <p:sldId id="265" r:id="rId11"/>
    <p:sldId id="270" r:id="rId1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ou-user" initials="ku" lastIdx="4" clrIdx="0">
    <p:extLst>
      <p:ext uri="{19B8F6BF-5375-455C-9EA6-DF929625EA0E}">
        <p15:presenceInfo xmlns:p15="http://schemas.microsoft.com/office/powerpoint/2012/main" userId="knou-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0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95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p.knou.ac.kr/html/guide/guide/index.htm?menuNo=3071#this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9B97EA-2778-4BDF-A7D1-317FF13D6B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8212" y="1701800"/>
            <a:ext cx="7772400" cy="147002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ko-KR" altLang="en-US" b="1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시간제등록제 입학 안내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7B4BDD6-475B-41CE-8D21-B312473EA2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62275" y="3686177"/>
            <a:ext cx="6400800" cy="1028698"/>
          </a:xfrm>
        </p:spPr>
        <p:txBody>
          <a:bodyPr>
            <a:normAutofit/>
          </a:bodyPr>
          <a:lstStyle/>
          <a:p>
            <a:endParaRPr lang="en-US" altLang="ko-KR" sz="1200" dirty="0">
              <a:solidFill>
                <a:schemeClr val="accent4">
                  <a:lumMod val="75000"/>
                </a:schemeClr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r>
              <a:rPr lang="ko-KR" altLang="en-US" dirty="0">
                <a:solidFill>
                  <a:schemeClr val="accent6">
                    <a:lumMod val="75000"/>
                  </a:schemeClr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지원서 작성 가이드 </a:t>
            </a:r>
          </a:p>
        </p:txBody>
      </p:sp>
    </p:spTree>
    <p:extLst>
      <p:ext uri="{BB962C8B-B14F-4D97-AF65-F5344CB8AC3E}">
        <p14:creationId xmlns:p14="http://schemas.microsoft.com/office/powerpoint/2010/main" val="2915764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9">
            <a:extLst>
              <a:ext uri="{FF2B5EF4-FFF2-40B4-BE49-F238E27FC236}">
                <a16:creationId xmlns:a16="http://schemas.microsoft.com/office/drawing/2014/main" id="{02684874-B717-42EF-80A8-EDB9CCE8AB2D}"/>
              </a:ext>
            </a:extLst>
          </p:cNvPr>
          <p:cNvSpPr/>
          <p:nvPr/>
        </p:nvSpPr>
        <p:spPr>
          <a:xfrm>
            <a:off x="1527488" y="247650"/>
            <a:ext cx="8940486" cy="19859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1E3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rPr lang="en-US" sz="2400" dirty="0">
                <a:solidFill>
                  <a:srgbClr val="00B0F0"/>
                </a:solidFill>
              </a:rPr>
              <a:t>             </a:t>
            </a:r>
          </a:p>
          <a:p>
            <a:pPr>
              <a:defRPr sz="2000" b="1"/>
            </a:pPr>
            <a:r>
              <a:rPr lang="en-US" sz="2400" dirty="0">
                <a:solidFill>
                  <a:srgbClr val="00B0F0"/>
                </a:solidFill>
              </a:rPr>
              <a:t>    </a:t>
            </a:r>
          </a:p>
          <a:p>
            <a:pPr>
              <a:defRPr sz="2000" b="1"/>
            </a:pPr>
            <a:r>
              <a:rPr lang="en-US" sz="2400" dirty="0">
                <a:solidFill>
                  <a:srgbClr val="00B0F0"/>
                </a:solidFill>
              </a:rPr>
              <a:t>       </a:t>
            </a:r>
          </a:p>
          <a:p>
            <a:pPr>
              <a:defRPr sz="2000" b="1"/>
            </a:pPr>
            <a:r>
              <a:rPr lang="en-US"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STEP 0</a:t>
            </a:r>
            <a:r>
              <a:rPr lang="en-US"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          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합</a:t>
            </a: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격</a:t>
            </a: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자 </a:t>
            </a: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발</a:t>
            </a: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표</a:t>
            </a:r>
            <a:endParaRPr lang="en-US" sz="2400" b="1" dirty="0">
              <a:solidFill>
                <a:schemeClr val="tx1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 sz="2000" b="1"/>
            </a:pPr>
            <a:endParaRPr lang="en-US" sz="1000" b="1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>
              <a:defRPr sz="2000" b="1"/>
            </a:pPr>
            <a:endParaRPr lang="en-US" sz="1000" b="1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>
              <a:defRPr sz="2000" b="1"/>
            </a:pPr>
            <a:r>
              <a:rPr lang="en-US" sz="1000" b="1" dirty="0">
                <a:solidFill>
                  <a:schemeClr val="tx1"/>
                </a:solidFill>
              </a:rPr>
              <a:t>                                               </a:t>
            </a:r>
            <a:r>
              <a:rPr lang="ko-KR" altLang="en-US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합격자 발표일   홈페이지    시간제 합격자 확인 </a:t>
            </a:r>
            <a:endParaRPr lang="ko-KR" altLang="en-US" sz="1600" b="1" dirty="0">
              <a:solidFill>
                <a:schemeClr val="tx1"/>
              </a:solidFill>
              <a:highlight>
                <a:srgbClr val="00FFFF"/>
              </a:highlight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>
              <a:defRPr sz="2000" b="1"/>
            </a:pPr>
            <a:endParaRPr lang="en-US" sz="1000" b="1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>
              <a:defRPr sz="1400"/>
            </a:pPr>
            <a:r>
              <a:rPr lang="en-US" sz="1050" b="1" dirty="0">
                <a:solidFill>
                  <a:schemeClr val="tx1"/>
                </a:solidFill>
              </a:rPr>
              <a:t>                                            </a:t>
            </a:r>
            <a:r>
              <a:rPr lang="ko-KR" altLang="en-US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등록금 납부 및 홈페이지 </a:t>
            </a:r>
            <a:r>
              <a:rPr lang="en-US" altLang="ko-KR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ID </a:t>
            </a:r>
            <a:r>
              <a:rPr lang="ko-KR" altLang="en-US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등록</a:t>
            </a:r>
            <a:endParaRPr lang="en-US" altLang="ko-KR" sz="1600" b="1" dirty="0">
              <a:solidFill>
                <a:srgbClr val="00B0F0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>
              <a:defRPr sz="1400"/>
            </a:pP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</a:rPr>
              <a:t>                                        PC,</a:t>
            </a: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</a:rPr>
              <a:t>모바일에서 확인가능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</a:rPr>
              <a:t>발표일에 합격자 문자 안내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>
              <a:defRPr sz="1400"/>
            </a:pPr>
            <a:r>
              <a:rPr lang="ko-KR" altLang="en-US" sz="1600" b="0" i="0" dirty="0">
                <a:solidFill>
                  <a:srgbClr val="E77800"/>
                </a:solidFill>
                <a:effectLst/>
                <a:latin typeface="Noto DemiLight"/>
              </a:rPr>
              <a:t>                              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선발방법 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: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학과별 모집인원 범위 내에서 지원서 번호 순서로 선발합니다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.</a:t>
            </a:r>
          </a:p>
          <a:p>
            <a:pPr>
              <a:defRPr sz="1400"/>
            </a:pP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  <a:defRPr sz="1400"/>
            </a:pPr>
            <a:r>
              <a:rPr lang="en-US" altLang="ko-KR" sz="1200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 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  <a:defRPr sz="1400"/>
            </a:pPr>
            <a:r>
              <a:rPr lang="en-US" altLang="ko-KR" sz="1200" dirty="0">
                <a:solidFill>
                  <a:srgbClr val="00B0F0"/>
                </a:solidFill>
              </a:rPr>
              <a:t> </a:t>
            </a:r>
            <a:endParaRPr lang="ko-KR" altLang="en-U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defRPr sz="1400"/>
            </a:pPr>
            <a:endParaRPr lang="en-US" sz="1600" dirty="0">
              <a:solidFill>
                <a:srgbClr val="00B0F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5DE0E-3BF8-4BFD-813B-287F1B2FD00C}"/>
              </a:ext>
            </a:extLst>
          </p:cNvPr>
          <p:cNvSpPr txBox="1"/>
          <p:nvPr/>
        </p:nvSpPr>
        <p:spPr>
          <a:xfrm>
            <a:off x="1527489" y="2377549"/>
            <a:ext cx="8940485" cy="41142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6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     ♣</a:t>
            </a:r>
            <a:r>
              <a:rPr lang="ko-KR" altLang="en-US" sz="12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600" b="1" kern="0" spc="0" dirty="0">
                <a:solidFill>
                  <a:srgbClr val="00B05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등록금 납부 방법</a:t>
            </a:r>
          </a:p>
          <a:p>
            <a:pPr marL="292100" indent="-292100" algn="just" fontAlgn="base" latinLnBrk="1">
              <a:spcAft>
                <a:spcPts val="400"/>
              </a:spcAft>
            </a:pP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계좌납부</a:t>
            </a:r>
            <a:r>
              <a:rPr lang="en-US" altLang="ko-KR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, 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카드납부</a:t>
            </a:r>
            <a:r>
              <a:rPr lang="en-US" altLang="ko-KR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, 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창구납부</a:t>
            </a:r>
            <a:r>
              <a:rPr lang="en-US" altLang="ko-KR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, 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은행홈페이지 등록금 납부</a:t>
            </a:r>
          </a:p>
          <a:p>
            <a:pPr marL="0" marR="0" indent="0" algn="l" fontAlgn="base">
              <a:spcBef>
                <a:spcPts val="0"/>
              </a:spcBef>
              <a:spcAft>
                <a:spcPts val="1000"/>
              </a:spcAft>
            </a:pPr>
            <a:r>
              <a:rPr lang="ko-KR" altLang="en-US" sz="11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         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수납은행</a:t>
            </a:r>
            <a:r>
              <a:rPr lang="en-US" altLang="ko-KR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: 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국민</a:t>
            </a:r>
            <a:r>
              <a:rPr lang="en-US" altLang="ko-KR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, 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신한</a:t>
            </a:r>
            <a:r>
              <a:rPr lang="en-US" altLang="ko-KR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, 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우체국  </a:t>
            </a:r>
            <a:r>
              <a:rPr lang="en-US" altLang="ko-KR" sz="12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MS Mincho" panose="02020609040205080304" pitchFamily="49" charset="-128"/>
              </a:rPr>
              <a:t>/ </a:t>
            </a:r>
            <a:r>
              <a:rPr lang="en-US" altLang="ko-KR" sz="1200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</a:rPr>
              <a:t> 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</a:rPr>
              <a:t>수납카드</a:t>
            </a:r>
            <a:r>
              <a:rPr lang="en-US" altLang="ko-KR" sz="1200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</a:rPr>
              <a:t>:  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</a:rPr>
              <a:t>국민</a:t>
            </a:r>
            <a:r>
              <a:rPr lang="en-US" altLang="ko-KR" sz="1200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</a:rPr>
              <a:t>,  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</a:rPr>
              <a:t>삼성</a:t>
            </a:r>
            <a:endParaRPr lang="en-US" altLang="ko-KR" sz="1200" b="0" i="0" u="none" strike="noStrike" dirty="0">
              <a:solidFill>
                <a:srgbClr val="000000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</a:endParaRPr>
          </a:p>
          <a:p>
            <a:pPr fontAlgn="base">
              <a:spcAft>
                <a:spcPts val="1000"/>
              </a:spcAft>
            </a:pPr>
            <a:r>
              <a:rPr lang="en-US" altLang="ko-KR" sz="1200" dirty="0">
                <a:solidFill>
                  <a:srgbClr val="000000"/>
                </a:solidFill>
                <a:latin typeface="Cambria" panose="02040503050406030204" pitchFamily="18" charset="0"/>
                <a:ea typeface="MS Mincho" panose="02020609040205080304" pitchFamily="49" charset="-128"/>
              </a:rPr>
              <a:t>               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</a:rPr>
              <a:t>✦</a:t>
            </a:r>
            <a:r>
              <a:rPr lang="ko-KR" altLang="en-US" sz="1200" b="0" i="0" u="none" strike="noStrike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MS Mincho" panose="02020609040205080304" pitchFamily="49" charset="-128"/>
              </a:rPr>
              <a:t> </a:t>
            </a:r>
            <a:r>
              <a:rPr lang="ko-KR" altLang="en-US" sz="1200" b="1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등록금고지서 출력</a:t>
            </a:r>
            <a:r>
              <a:rPr lang="en-US" altLang="ko-KR" sz="1200" b="1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:</a:t>
            </a:r>
            <a:r>
              <a:rPr lang="ko-KR" altLang="en-US" sz="1200" b="1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홈페이지 로그인    학사정보    </a:t>
            </a:r>
            <a:r>
              <a:rPr lang="en-US" altLang="ko-KR" sz="1200" b="1" i="0" u="none" strike="noStrike" dirty="0" err="1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Myknou</a:t>
            </a:r>
            <a:r>
              <a:rPr lang="ko-KR" altLang="en-US" sz="1200" b="1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학사정보     등록   등록대상자 조회   고지서 출력</a:t>
            </a:r>
            <a:endParaRPr lang="en-US" altLang="ko-KR" sz="1200" b="1" i="0" u="none" strike="noStrike" dirty="0">
              <a:solidFill>
                <a:schemeClr val="accent6">
                  <a:lumMod val="75000"/>
                </a:schemeClr>
              </a:solidFill>
              <a:effectLst/>
              <a:latin typeface="+mj-ea"/>
              <a:ea typeface="+mj-ea"/>
            </a:endParaRPr>
          </a:p>
          <a:p>
            <a:pPr marL="0" marR="0" indent="0" algn="l" fontAlgn="base">
              <a:spcBef>
                <a:spcPts val="0"/>
              </a:spcBef>
              <a:spcAft>
                <a:spcPts val="1000"/>
              </a:spcAft>
            </a:pPr>
            <a:r>
              <a:rPr lang="ko-KR" altLang="en-US" sz="1800" b="0" i="0" u="none" strike="noStrike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MS Mincho" panose="02020609040205080304" pitchFamily="49" charset="-128"/>
              </a:rPr>
              <a:t>   </a:t>
            </a:r>
            <a:r>
              <a:rPr lang="ko-KR" altLang="en-US" sz="12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lang="ko-KR" altLang="en-US" sz="16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♣</a:t>
            </a:r>
            <a:r>
              <a:rPr lang="ko-KR" altLang="en-US" sz="12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400" b="1" kern="0" spc="0" dirty="0">
                <a:solidFill>
                  <a:srgbClr val="00B05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교재구입방법</a:t>
            </a:r>
            <a:r>
              <a:rPr lang="en-US" altLang="ko-KR" sz="1400" b="1" kern="0" spc="0" dirty="0">
                <a:solidFill>
                  <a:srgbClr val="00B05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:</a:t>
            </a:r>
            <a:r>
              <a:rPr lang="ko-KR" altLang="en-US" sz="12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한국방송대 교재판매</a:t>
            </a:r>
            <a:r>
              <a:rPr lang="en-US" altLang="ko-KR" sz="1200" b="1" kern="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lang="ko-KR" altLang="en-US" sz="1200" b="1" kern="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지정 서점 또는 출판문화원 홈페이지에서 낱권으로 구입 가능</a:t>
            </a:r>
            <a:endParaRPr lang="ko-KR" altLang="en-US" sz="1200" b="1" i="0" u="none" strike="noStrike" dirty="0">
              <a:solidFill>
                <a:schemeClr val="accent6">
                  <a:lumMod val="75000"/>
                </a:schemeClr>
              </a:solidFill>
              <a:effectLst/>
              <a:latin typeface="+mn-ea"/>
            </a:endParaRPr>
          </a:p>
          <a:p>
            <a:pPr marL="292100" marR="0" indent="-29210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2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       </a:t>
            </a:r>
            <a:r>
              <a:rPr lang="ko-KR" altLang="en-US" sz="16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♣</a:t>
            </a:r>
            <a:r>
              <a:rPr lang="ko-KR" altLang="en-US" sz="12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600" b="1" kern="0" spc="0" dirty="0" err="1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방송대</a:t>
            </a:r>
            <a:r>
              <a:rPr lang="ko-KR" altLang="en-US" sz="16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재</a:t>
            </a:r>
            <a:r>
              <a:rPr lang="en-US" altLang="ko-KR" sz="16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6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휴</a:t>
            </a:r>
            <a:r>
              <a:rPr lang="en-US" altLang="ko-KR" sz="16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16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학 중 시간제등록제 </a:t>
            </a:r>
            <a:r>
              <a:rPr lang="ko-KR" altLang="en-US" sz="1600" b="1" kern="0" spc="0" dirty="0" err="1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등록시</a:t>
            </a:r>
            <a:r>
              <a:rPr lang="ko-KR" altLang="en-US" sz="16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유의사항</a:t>
            </a:r>
            <a:endParaRPr lang="ko-KR" altLang="en-US" sz="1600" kern="0" spc="0" dirty="0">
              <a:solidFill>
                <a:srgbClr val="00B05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altLang="ko-KR" sz="11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</a:t>
            </a:r>
            <a:r>
              <a:rPr lang="ko-KR" altLang="en-US" sz="1100" kern="0" spc="0" dirty="0" err="1">
                <a:solidFill>
                  <a:srgbClr val="1F03ED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방송대</a:t>
            </a:r>
            <a:r>
              <a:rPr lang="ko-KR" altLang="en-US" sz="1100" kern="0" spc="0" dirty="0">
                <a:solidFill>
                  <a:srgbClr val="1F03ED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재</a:t>
            </a:r>
            <a:r>
              <a:rPr lang="en-US" altLang="ko-KR" sz="1100" kern="0" spc="0" dirty="0">
                <a:solidFill>
                  <a:srgbClr val="1F03ED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100" kern="0" spc="0" dirty="0">
                <a:solidFill>
                  <a:srgbClr val="1F03ED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휴</a:t>
            </a:r>
            <a:r>
              <a:rPr lang="en-US" altLang="ko-KR" sz="1100" kern="0" spc="0" dirty="0">
                <a:solidFill>
                  <a:srgbClr val="1F03ED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100" kern="0" spc="0" dirty="0">
                <a:solidFill>
                  <a:srgbClr val="1F03ED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학 중 시간제등록생으로 등록 가능합니다</a:t>
            </a:r>
            <a:r>
              <a:rPr lang="en-US" altLang="ko-KR" sz="1100" kern="0" spc="0" dirty="0">
                <a:solidFill>
                  <a:srgbClr val="1F03ED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 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같은 학기에 학부와 </a:t>
            </a:r>
            <a:r>
              <a:rPr lang="ko-KR" altLang="en-US" sz="1100" b="1" u="sng" kern="0" spc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교과목 수강이 </a:t>
            </a:r>
            <a:r>
              <a:rPr lang="ko-KR" altLang="en-US" sz="1100" b="1" u="sng" kern="0" spc="0" dirty="0"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불가</a:t>
            </a:r>
            <a:r>
              <a:rPr lang="ko-KR" altLang="en-US" sz="1100" b="1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합니다</a:t>
            </a:r>
            <a:r>
              <a:rPr lang="en-US" altLang="ko-KR" sz="1100" b="1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altLang="ko-KR" sz="1100" b="1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z="1100" b="1" kern="0" spc="0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sz="1100" b="1" kern="0" spc="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</a:t>
            </a:r>
            <a:r>
              <a:rPr lang="ko-KR" altLang="en-US" sz="1100" b="1" u="sng" kern="0" spc="0" dirty="0">
                <a:solidFill>
                  <a:srgbClr val="0000FF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시간제등록제로 취득한 학점은 </a:t>
            </a:r>
            <a:r>
              <a:rPr lang="ko-KR" altLang="en-US" sz="1100" b="1" u="sng" kern="0" spc="0" dirty="0" err="1">
                <a:solidFill>
                  <a:srgbClr val="0000FF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방송대</a:t>
            </a:r>
            <a:r>
              <a:rPr lang="en-US" altLang="ko-KR" sz="1100" b="1" u="sng" kern="0" spc="0" dirty="0">
                <a:solidFill>
                  <a:srgbClr val="0000FF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100" b="1" u="sng" kern="0" spc="0" dirty="0">
                <a:solidFill>
                  <a:srgbClr val="0000FF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졸업학점으로 합산 불가</a:t>
            </a:r>
            <a:r>
              <a:rPr lang="ko-KR" altLang="en-US" sz="1100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합니다</a:t>
            </a:r>
            <a:r>
              <a:rPr lang="en-US" altLang="ko-KR" sz="1100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endParaRPr lang="en-US" altLang="ko-KR" sz="1100" kern="0" dirty="0">
              <a:latin typeface="바탕" panose="02030600000101010101" pitchFamily="18" charset="-127"/>
            </a:endParaRPr>
          </a:p>
          <a:p>
            <a:pPr marL="292100" marR="0" indent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100" b="1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Cambria" panose="02040503050406030204" pitchFamily="18" charset="0"/>
              </a:rPr>
              <a:t>    ※ </a:t>
            </a:r>
            <a:r>
              <a:rPr lang="ko-KR" altLang="en-US" sz="11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맑은 고딕" panose="020B0503020000020004" pitchFamily="50" charset="-127"/>
              </a:rPr>
              <a:t>등록 취소 시 등록금 반환신청서를 제출해야 하며</a:t>
            </a:r>
            <a:r>
              <a:rPr lang="en-US" altLang="ko-KR" sz="1100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</a:rPr>
              <a:t>, </a:t>
            </a:r>
            <a:r>
              <a:rPr lang="ko-KR" altLang="en-US" sz="11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맑은 고딕" panose="020B0503020000020004" pitchFamily="50" charset="-127"/>
              </a:rPr>
              <a:t>반환 시기는 학기 시작 후 해당</a:t>
            </a:r>
            <a:r>
              <a:rPr lang="ko-KR" altLang="en-US" sz="1100" b="0" i="0" u="none" strike="noStrike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MS Mincho" panose="02020609040205080304" pitchFamily="49" charset="-128"/>
              </a:rPr>
              <a:t>  </a:t>
            </a:r>
            <a:r>
              <a:rPr lang="ko-KR" altLang="en-US" sz="1100" b="0" i="0" u="sng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맑은 고딕" panose="020B0503020000020004" pitchFamily="50" charset="-127"/>
              </a:rPr>
              <a:t>월</a:t>
            </a:r>
            <a:r>
              <a:rPr lang="ko-KR" altLang="en-US" sz="1100" b="0" i="0" u="none" strike="noStrike" dirty="0">
                <a:solidFill>
                  <a:srgbClr val="000000"/>
                </a:solidFill>
                <a:effectLst/>
                <a:latin typeface="MS Mincho" panose="02020609040205080304" pitchFamily="49" charset="-128"/>
                <a:ea typeface="맑은 고딕" panose="020B0503020000020004" pitchFamily="50" charset="-127"/>
              </a:rPr>
              <a:t> 입니다</a:t>
            </a:r>
            <a:r>
              <a:rPr lang="en-US" altLang="ko-KR" sz="1800" b="0" i="0" u="none" strike="noStrike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</a:rPr>
              <a:t>.</a:t>
            </a:r>
            <a:endParaRPr lang="ko-KR" altLang="en-US" sz="1800" b="0" i="0" u="none" strike="noStrike" dirty="0">
              <a:solidFill>
                <a:srgbClr val="000000"/>
              </a:solidFill>
              <a:effectLst/>
              <a:latin typeface="MS Mincho" panose="02020609040205080304" pitchFamily="49" charset="-128"/>
              <a:ea typeface="MS Mincho" panose="02020609040205080304" pitchFamily="49" charset="-128"/>
            </a:endParaRPr>
          </a:p>
          <a:p>
            <a:pPr marL="292100" marR="0" indent="-29210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2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        </a:t>
            </a:r>
            <a:r>
              <a:rPr lang="ko-KR" altLang="en-US" sz="1600" b="1" kern="0" spc="0" dirty="0">
                <a:solidFill>
                  <a:srgbClr val="00B05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♣ 출석수업 및 시험장소 관련 유의사항</a:t>
            </a:r>
            <a:endParaRPr lang="ko-KR" altLang="en-US" sz="1600" kern="0" spc="0" dirty="0">
              <a:solidFill>
                <a:srgbClr val="00B05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R="0" lvl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100" kern="0" spc="0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</a:t>
            </a:r>
            <a:r>
              <a:rPr lang="ko-KR" altLang="en-US" sz="1100" b="1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등록 완료 후 수강지역대학</a:t>
            </a:r>
            <a:r>
              <a:rPr lang="en-US" altLang="ko-KR" sz="1100" b="1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100" b="1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지원서 작성 시 선택</a:t>
            </a:r>
            <a:r>
              <a:rPr lang="en-US" altLang="ko-KR" sz="1100" b="1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100" b="1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사정에 따라 출석수업 및 시험</a:t>
            </a:r>
            <a:r>
              <a:rPr lang="ko-KR" altLang="en-US" sz="1100" b="1" kern="0" spc="-1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장소가 변경될 수 있으므로</a:t>
            </a:r>
            <a:r>
              <a:rPr lang="en-US" altLang="ko-KR" sz="1100" b="1" kern="0" spc="-1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</a:p>
          <a:p>
            <a:pPr marR="0" lvl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altLang="ko-KR" sz="1100" kern="0" spc="-10" dirty="0">
                <a:solidFill>
                  <a:srgbClr val="1F03ED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</a:t>
            </a:r>
            <a:r>
              <a:rPr lang="en-US" altLang="ko-KR" sz="1100" kern="0" spc="-10" dirty="0">
                <a:solidFill>
                  <a:srgbClr val="1F03ED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100" b="1" u="sng" kern="0" spc="-10" dirty="0">
                <a:solidFill>
                  <a:srgbClr val="1F03ED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“학사정보</a:t>
            </a:r>
            <a:r>
              <a:rPr lang="en-US" altLang="ko-KR" sz="1100" b="1" u="sng" kern="0" spc="-10" dirty="0">
                <a:solidFill>
                  <a:srgbClr val="1F03ED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&gt;</a:t>
            </a:r>
            <a:r>
              <a:rPr lang="ko-KR" altLang="en-US" sz="1100" b="1" u="sng" kern="0" spc="-10" dirty="0">
                <a:solidFill>
                  <a:srgbClr val="1F03ED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수업</a:t>
            </a:r>
            <a:r>
              <a:rPr lang="en-US" altLang="ko-KR" sz="1100" b="1" u="sng" kern="0" spc="-10" dirty="0">
                <a:solidFill>
                  <a:srgbClr val="1F03ED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100" b="1" u="sng" kern="0" spc="-10" dirty="0">
                <a:solidFill>
                  <a:srgbClr val="1F03ED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시험</a:t>
            </a:r>
            <a:r>
              <a:rPr lang="en-US" altLang="ko-KR" sz="1100" b="1" u="sng" kern="0" spc="-10" dirty="0">
                <a:solidFill>
                  <a:srgbClr val="1F03ED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&gt;</a:t>
            </a:r>
            <a:r>
              <a:rPr lang="ko-KR" altLang="en-US" sz="1100" b="1" u="sng" kern="0" spc="-10" dirty="0">
                <a:solidFill>
                  <a:srgbClr val="1F03ED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수업 및 시험일정 </a:t>
            </a:r>
            <a:r>
              <a:rPr lang="ko-KR" altLang="en-US" sz="1100" b="1" u="sng" kern="0" spc="-10" dirty="0" err="1">
                <a:solidFill>
                  <a:srgbClr val="1F03ED"/>
                </a:solidFill>
                <a:effectLst/>
                <a:uFill>
                  <a:solidFill>
                    <a:srgbClr val="00000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정보”</a:t>
            </a:r>
            <a:r>
              <a:rPr lang="ko-KR" altLang="en-US" sz="1100" b="1" kern="0" spc="-10" dirty="0" err="1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에서</a:t>
            </a:r>
            <a:r>
              <a:rPr lang="ko-KR" altLang="en-US" sz="1100" b="1" kern="0" spc="-1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반드시</a:t>
            </a:r>
            <a:r>
              <a:rPr lang="ko-KR" altLang="en-US" sz="1100" b="1" kern="0" spc="0" dirty="0">
                <a:effectLst/>
                <a:latin typeface="바탕" panose="02030600000101010101" pitchFamily="18" charset="-127"/>
                <a:ea typeface="맑은 고딕" panose="020B0503020000020004" pitchFamily="50" charset="-127"/>
              </a:rPr>
              <a:t> </a:t>
            </a:r>
            <a:r>
              <a:rPr lang="ko-KR" altLang="en-US" sz="1100" b="1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확인하시기 바랍니다</a:t>
            </a:r>
            <a:r>
              <a:rPr lang="en-US" altLang="ko-KR" sz="1100" b="1" kern="0" spc="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100" b="1" kern="0" spc="0" dirty="0">
              <a:effectLst/>
              <a:latin typeface="바탕" panose="02030600000101010101" pitchFamily="18" charset="-127"/>
            </a:endParaRPr>
          </a:p>
        </p:txBody>
      </p:sp>
      <p:sp>
        <p:nvSpPr>
          <p:cNvPr id="7" name="순서도: 연결자 6">
            <a:extLst>
              <a:ext uri="{FF2B5EF4-FFF2-40B4-BE49-F238E27FC236}">
                <a16:creationId xmlns:a16="http://schemas.microsoft.com/office/drawing/2014/main" id="{B0F828A6-12B2-4063-89D1-1617B47714FF}"/>
              </a:ext>
            </a:extLst>
          </p:cNvPr>
          <p:cNvSpPr/>
          <p:nvPr/>
        </p:nvSpPr>
        <p:spPr>
          <a:xfrm>
            <a:off x="2711613" y="1083591"/>
            <a:ext cx="152400" cy="180923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350C4A12-DBAC-4475-B0CF-3800FE54306A}"/>
              </a:ext>
            </a:extLst>
          </p:cNvPr>
          <p:cNvSpPr/>
          <p:nvPr/>
        </p:nvSpPr>
        <p:spPr>
          <a:xfrm>
            <a:off x="2713362" y="1488736"/>
            <a:ext cx="152400" cy="180923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해 9">
            <a:extLst>
              <a:ext uri="{FF2B5EF4-FFF2-40B4-BE49-F238E27FC236}">
                <a16:creationId xmlns:a16="http://schemas.microsoft.com/office/drawing/2014/main" id="{9386DE56-076B-4786-B284-793366518557}"/>
              </a:ext>
            </a:extLst>
          </p:cNvPr>
          <p:cNvSpPr/>
          <p:nvPr/>
        </p:nvSpPr>
        <p:spPr>
          <a:xfrm>
            <a:off x="2864013" y="1736236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화살표: 오른쪽 10">
            <a:extLst>
              <a:ext uri="{FF2B5EF4-FFF2-40B4-BE49-F238E27FC236}">
                <a16:creationId xmlns:a16="http://schemas.microsoft.com/office/drawing/2014/main" id="{86EAFCDF-CB0A-4813-A52F-CBD4E9B0C224}"/>
              </a:ext>
            </a:extLst>
          </p:cNvPr>
          <p:cNvSpPr/>
          <p:nvPr/>
        </p:nvSpPr>
        <p:spPr>
          <a:xfrm>
            <a:off x="4781689" y="3379464"/>
            <a:ext cx="161925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화살표: 오른쪽 11">
            <a:extLst>
              <a:ext uri="{FF2B5EF4-FFF2-40B4-BE49-F238E27FC236}">
                <a16:creationId xmlns:a16="http://schemas.microsoft.com/office/drawing/2014/main" id="{002335D8-00DF-4EB2-B4BD-89E698BA8B12}"/>
              </a:ext>
            </a:extLst>
          </p:cNvPr>
          <p:cNvSpPr/>
          <p:nvPr/>
        </p:nvSpPr>
        <p:spPr>
          <a:xfrm>
            <a:off x="7553291" y="3377553"/>
            <a:ext cx="161925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화살표: 오른쪽 12">
            <a:extLst>
              <a:ext uri="{FF2B5EF4-FFF2-40B4-BE49-F238E27FC236}">
                <a16:creationId xmlns:a16="http://schemas.microsoft.com/office/drawing/2014/main" id="{6724B5E0-DE99-4E26-A36C-AC191D96A9C9}"/>
              </a:ext>
            </a:extLst>
          </p:cNvPr>
          <p:cNvSpPr/>
          <p:nvPr/>
        </p:nvSpPr>
        <p:spPr>
          <a:xfrm>
            <a:off x="7004344" y="3375657"/>
            <a:ext cx="209720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화살표: 오른쪽 13">
            <a:extLst>
              <a:ext uri="{FF2B5EF4-FFF2-40B4-BE49-F238E27FC236}">
                <a16:creationId xmlns:a16="http://schemas.microsoft.com/office/drawing/2014/main" id="{66D5975D-6457-400F-9AC3-282E920DBD01}"/>
              </a:ext>
            </a:extLst>
          </p:cNvPr>
          <p:cNvSpPr/>
          <p:nvPr/>
        </p:nvSpPr>
        <p:spPr>
          <a:xfrm>
            <a:off x="8848707" y="3368038"/>
            <a:ext cx="161925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해 14">
            <a:extLst>
              <a:ext uri="{FF2B5EF4-FFF2-40B4-BE49-F238E27FC236}">
                <a16:creationId xmlns:a16="http://schemas.microsoft.com/office/drawing/2014/main" id="{7B9D8B73-C3CB-4ABB-92CA-EF9FDC31BF74}"/>
              </a:ext>
            </a:extLst>
          </p:cNvPr>
          <p:cNvSpPr/>
          <p:nvPr/>
        </p:nvSpPr>
        <p:spPr>
          <a:xfrm>
            <a:off x="2095224" y="2780913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해 15">
            <a:extLst>
              <a:ext uri="{FF2B5EF4-FFF2-40B4-BE49-F238E27FC236}">
                <a16:creationId xmlns:a16="http://schemas.microsoft.com/office/drawing/2014/main" id="{347804C9-4148-4303-8FA6-EFE1EB97ED41}"/>
              </a:ext>
            </a:extLst>
          </p:cNvPr>
          <p:cNvSpPr/>
          <p:nvPr/>
        </p:nvSpPr>
        <p:spPr>
          <a:xfrm>
            <a:off x="2037797" y="4585227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화살표: 오른쪽 16">
            <a:extLst>
              <a:ext uri="{FF2B5EF4-FFF2-40B4-BE49-F238E27FC236}">
                <a16:creationId xmlns:a16="http://schemas.microsoft.com/office/drawing/2014/main" id="{7B7C3545-0267-4974-94DD-B082985C9EC0}"/>
              </a:ext>
            </a:extLst>
          </p:cNvPr>
          <p:cNvSpPr/>
          <p:nvPr/>
        </p:nvSpPr>
        <p:spPr>
          <a:xfrm>
            <a:off x="4395783" y="1194920"/>
            <a:ext cx="161925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화살표: 오른쪽 17">
            <a:extLst>
              <a:ext uri="{FF2B5EF4-FFF2-40B4-BE49-F238E27FC236}">
                <a16:creationId xmlns:a16="http://schemas.microsoft.com/office/drawing/2014/main" id="{19D74D3E-8776-43E7-9435-4320E0D93D50}"/>
              </a:ext>
            </a:extLst>
          </p:cNvPr>
          <p:cNvSpPr/>
          <p:nvPr/>
        </p:nvSpPr>
        <p:spPr>
          <a:xfrm>
            <a:off x="5560537" y="1174053"/>
            <a:ext cx="161925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해 18">
            <a:extLst>
              <a:ext uri="{FF2B5EF4-FFF2-40B4-BE49-F238E27FC236}">
                <a16:creationId xmlns:a16="http://schemas.microsoft.com/office/drawing/2014/main" id="{7C7E2BFE-1B0C-4C03-986E-4AA8665AA79F}"/>
              </a:ext>
            </a:extLst>
          </p:cNvPr>
          <p:cNvSpPr/>
          <p:nvPr/>
        </p:nvSpPr>
        <p:spPr>
          <a:xfrm>
            <a:off x="2095223" y="3037298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해 19">
            <a:extLst>
              <a:ext uri="{FF2B5EF4-FFF2-40B4-BE49-F238E27FC236}">
                <a16:creationId xmlns:a16="http://schemas.microsoft.com/office/drawing/2014/main" id="{E83C6A1B-22FD-4CF4-B4F5-9EEA46840628}"/>
              </a:ext>
            </a:extLst>
          </p:cNvPr>
          <p:cNvSpPr/>
          <p:nvPr/>
        </p:nvSpPr>
        <p:spPr>
          <a:xfrm>
            <a:off x="2874542" y="1984932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해 20">
            <a:extLst>
              <a:ext uri="{FF2B5EF4-FFF2-40B4-BE49-F238E27FC236}">
                <a16:creationId xmlns:a16="http://schemas.microsoft.com/office/drawing/2014/main" id="{213B52F9-99BF-4469-A372-FA9873DF9330}"/>
              </a:ext>
            </a:extLst>
          </p:cNvPr>
          <p:cNvSpPr/>
          <p:nvPr/>
        </p:nvSpPr>
        <p:spPr>
          <a:xfrm>
            <a:off x="2104472" y="5913964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화살표: 오른쪽 21">
            <a:extLst>
              <a:ext uri="{FF2B5EF4-FFF2-40B4-BE49-F238E27FC236}">
                <a16:creationId xmlns:a16="http://schemas.microsoft.com/office/drawing/2014/main" id="{E2EA1679-519F-405F-9144-86B842F67510}"/>
              </a:ext>
            </a:extLst>
          </p:cNvPr>
          <p:cNvSpPr/>
          <p:nvPr/>
        </p:nvSpPr>
        <p:spPr>
          <a:xfrm>
            <a:off x="5618863" y="3369938"/>
            <a:ext cx="161925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785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8DD226C-AEA6-4F61-9079-F8A88487FC33}"/>
              </a:ext>
            </a:extLst>
          </p:cNvPr>
          <p:cNvSpPr/>
          <p:nvPr/>
        </p:nvSpPr>
        <p:spPr>
          <a:xfrm>
            <a:off x="1596625" y="857250"/>
            <a:ext cx="9395623" cy="5410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1E3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endParaRPr lang="en-US" altLang="ko-KR" sz="2400" dirty="0">
              <a:solidFill>
                <a:srgbClr val="00B0F0"/>
              </a:solidFill>
            </a:endParaRPr>
          </a:p>
          <a:p>
            <a:pPr>
              <a:defRPr sz="2000" b="1"/>
            </a:pPr>
            <a:r>
              <a:rPr lang="en-US" altLang="ko-KR" sz="2400" dirty="0">
                <a:solidFill>
                  <a:srgbClr val="00B0F0"/>
                </a:solidFill>
              </a:rPr>
              <a:t>         </a:t>
            </a:r>
            <a:endParaRPr lang="en-US" altLang="ko-KR" sz="1000" dirty="0">
              <a:solidFill>
                <a:srgbClr val="00B0F0"/>
              </a:solidFill>
            </a:endParaRPr>
          </a:p>
          <a:p>
            <a:pPr>
              <a:defRPr sz="2000" b="1"/>
            </a:pPr>
            <a:endParaRPr lang="en-US" altLang="ko-KR" sz="2400" dirty="0">
              <a:solidFill>
                <a:srgbClr val="00B0F0"/>
              </a:solidFill>
            </a:endParaRPr>
          </a:p>
          <a:p>
            <a:pPr>
              <a:defRPr sz="2000" b="1"/>
            </a:pPr>
            <a:r>
              <a:rPr lang="en-US" altLang="ko-KR" sz="2400" dirty="0">
                <a:solidFill>
                  <a:srgbClr val="00B0F0"/>
                </a:solidFill>
              </a:rPr>
              <a:t>         </a:t>
            </a:r>
            <a:r>
              <a:rPr lang="en-US" altLang="ko-KR"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STEP 08         </a:t>
            </a:r>
            <a:r>
              <a:rPr lang="ko-KR" altLang="en-US" sz="24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홈페이지 로그인 방법</a:t>
            </a:r>
            <a:r>
              <a:rPr lang="en-US" altLang="ko-KR" sz="16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6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등록 합격자</a:t>
            </a:r>
            <a:r>
              <a:rPr lang="en-US" altLang="ko-KR" sz="16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>
              <a:defRPr sz="2000" b="1"/>
            </a:pPr>
            <a:endParaRPr lang="en-US" altLang="ko-KR" sz="2000" b="1" kern="0" spc="0" dirty="0">
              <a:solidFill>
                <a:srgbClr val="000000"/>
              </a:solidFill>
              <a:effectLst/>
              <a:highlight>
                <a:srgbClr val="00FFFF"/>
              </a:highligh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600" b="1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</a:t>
            </a:r>
            <a:r>
              <a:rPr lang="ko-KR" altLang="en-US" sz="1600" b="1" kern="0" spc="0" dirty="0" err="1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방송대</a:t>
            </a:r>
            <a:r>
              <a:rPr lang="ko-KR" altLang="en-US" sz="1600" b="1" kern="0" spc="0" dirty="0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1" kern="0" spc="0" dirty="0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ID </a:t>
            </a:r>
            <a:r>
              <a:rPr lang="ko-KR" altLang="en-US" sz="1600" b="1" kern="0" spc="0" dirty="0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가 있는 합격자</a:t>
            </a:r>
            <a:endParaRPr lang="en-US" altLang="ko-KR" sz="1600" b="1" kern="0" dirty="0">
              <a:solidFill>
                <a:srgbClr val="00B0F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altLang="ko-KR" sz="1600" b="1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</a:t>
            </a:r>
            <a:r>
              <a:rPr lang="ko-KR" altLang="en-US" sz="16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기존</a:t>
            </a:r>
            <a:r>
              <a:rPr lang="ko-KR" altLang="en-US" sz="1200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사용하고 있는 아이디로 로그인</a:t>
            </a:r>
            <a:endParaRPr lang="en-US" altLang="ko-KR" sz="1400" b="1" kern="0" spc="0" dirty="0">
              <a:solidFill>
                <a:schemeClr val="accent6">
                  <a:lumMod val="75000"/>
                </a:schemeClr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로그인 후 </a:t>
            </a:r>
            <a:r>
              <a:rPr lang="en-US" altLang="ko-KR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나의정보</a:t>
            </a:r>
            <a:r>
              <a:rPr lang="en-US" altLang="ko-KR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에서 새로 입학 한 학과와 학번인지 확인하시기 바랍니다</a:t>
            </a:r>
            <a:r>
              <a:rPr lang="en-US" altLang="ko-KR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만약</a:t>
            </a:r>
            <a:r>
              <a:rPr lang="en-US" altLang="ko-KR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새로 입학한 학과와 학번이 보이지 않으면 </a:t>
            </a:r>
            <a:r>
              <a:rPr lang="ko-KR" altLang="en-US" sz="1400" b="1" kern="0" spc="0" dirty="0">
                <a:solidFill>
                  <a:srgbClr val="1F03ED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개인정보관리   비밀번호확인   </a:t>
            </a:r>
            <a:r>
              <a:rPr lang="en-US" altLang="ko-KR" sz="1400" b="1" kern="0" spc="0" dirty="0">
                <a:solidFill>
                  <a:srgbClr val="800080"/>
                </a:solidFill>
                <a:effectLst/>
                <a:uFill>
                  <a:solidFill>
                    <a:srgbClr val="80008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  <a:hlinkClick r:id="rId2"/>
              </a:rPr>
              <a:t>[</a:t>
            </a:r>
            <a:r>
              <a:rPr lang="ko-KR" altLang="en-US" sz="1400" b="1" kern="0" spc="0" dirty="0">
                <a:solidFill>
                  <a:srgbClr val="800080"/>
                </a:solidFill>
                <a:effectLst/>
                <a:uFill>
                  <a:solidFill>
                    <a:srgbClr val="80008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  <a:hlinkClick r:id="rId2"/>
              </a:rPr>
              <a:t>사용자</a:t>
            </a:r>
            <a:endParaRPr lang="en-US" altLang="ko-KR" sz="1400" b="1" kern="0" spc="0" dirty="0">
              <a:solidFill>
                <a:srgbClr val="800080"/>
              </a:solidFill>
              <a:effectLst/>
              <a:uFill>
                <a:solidFill>
                  <a:srgbClr val="800080"/>
                </a:solidFill>
              </a:uFill>
              <a:latin typeface="맑은 고딕" panose="020B0503020000020004" pitchFamily="50" charset="-127"/>
              <a:ea typeface="맑은 고딕" panose="020B0503020000020004" pitchFamily="50" charset="-127"/>
              <a:hlinkClick r:id="rId2"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</a:t>
            </a:r>
            <a:r>
              <a:rPr lang="ko-KR" altLang="en-US" sz="1400" b="1" kern="0" spc="0" dirty="0">
                <a:solidFill>
                  <a:srgbClr val="800080"/>
                </a:solidFill>
                <a:effectLst/>
                <a:uFill>
                  <a:solidFill>
                    <a:srgbClr val="80008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  <a:hlinkClick r:id="rId2"/>
              </a:rPr>
              <a:t>유형 추가   대표유형 선택</a:t>
            </a:r>
            <a:r>
              <a:rPr lang="en-US" altLang="ko-KR" sz="1400" b="1" kern="0" spc="0" dirty="0">
                <a:solidFill>
                  <a:srgbClr val="800080"/>
                </a:solidFill>
                <a:effectLst/>
                <a:uFill>
                  <a:solidFill>
                    <a:srgbClr val="80008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  <a:hlinkClick r:id="rId2"/>
              </a:rPr>
              <a:t>]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하셔야  합니다</a:t>
            </a:r>
            <a:r>
              <a:rPr lang="en-US" altLang="ko-KR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400" b="1" kern="0" spc="0" dirty="0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</a:t>
            </a:r>
            <a:r>
              <a:rPr lang="ko-KR" altLang="en-US" sz="1600" b="1" kern="0" spc="0" dirty="0" err="1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방송대</a:t>
            </a:r>
            <a:r>
              <a:rPr lang="ko-KR" altLang="en-US" sz="1600" b="1" kern="0" spc="0" dirty="0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1" kern="0" spc="0" dirty="0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ID </a:t>
            </a:r>
            <a:r>
              <a:rPr lang="ko-KR" altLang="en-US" sz="1600" b="1" kern="0" spc="0" dirty="0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가 없는 합격자</a:t>
            </a:r>
            <a:endParaRPr lang="en-US" altLang="ko-KR" sz="1600" b="1" kern="0" dirty="0">
              <a:solidFill>
                <a:srgbClr val="00B0F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altLang="ko-KR" sz="1600" b="1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</a:t>
            </a:r>
            <a:r>
              <a:rPr lang="en-US" altLang="ko-KR" sz="16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신규</a:t>
            </a:r>
            <a:r>
              <a:rPr lang="ko-KR" altLang="en-US" sz="14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u="sng" kern="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400" u="sng" kern="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 등록</a:t>
            </a:r>
            <a:r>
              <a:rPr lang="en-US" altLang="ko-KR" sz="1400" u="sng" kern="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r>
              <a:rPr lang="ko-KR" altLang="en-US" sz="1400" u="sng" kern="0" dirty="0">
                <a:solidFill>
                  <a:srgbClr val="800080"/>
                </a:solidFill>
                <a:uFill>
                  <a:solidFill>
                    <a:srgbClr val="800080"/>
                  </a:solidFill>
                </a:uFill>
                <a:latin typeface="맑은 고딕" panose="020B0503020000020004" pitchFamily="50" charset="-127"/>
                <a:ea typeface="맑은 고딕" panose="020B0503020000020004" pitchFamily="50" charset="-127"/>
              </a:rPr>
              <a:t>을 </a:t>
            </a:r>
            <a:r>
              <a:rPr lang="ko-KR" altLang="en-US" sz="1400" kern="0" spc="0" dirty="0">
                <a:solidFill>
                  <a:srgbClr val="000000"/>
                </a:solidFill>
                <a:effectLst/>
                <a:latin typeface="바탕" panose="02030600000101010101" pitchFamily="18" charset="-127"/>
                <a:ea typeface="맑은 고딕" panose="020B0503020000020004" pitchFamily="50" charset="-127"/>
              </a:rPr>
              <a:t> 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진행 해 주세요</a:t>
            </a:r>
            <a:r>
              <a:rPr lang="en-US" altLang="ko-KR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400" b="1" kern="0" spc="0" dirty="0">
              <a:solidFill>
                <a:schemeClr val="accent6">
                  <a:lumMod val="75000"/>
                </a:schemeClr>
              </a:solidFill>
              <a:effectLst/>
              <a:latin typeface="바탕" panose="02030600000101010101" pitchFamily="18" charset="-127"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altLang="ko-KR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                             </a:t>
            </a:r>
            <a:r>
              <a:rPr lang="en-US" altLang="ko-KR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SMS·E-mail 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수신 안내</a:t>
            </a:r>
            <a:endParaRPr lang="en-US" altLang="ko-KR" sz="1400" b="1" kern="0" spc="0" dirty="0">
              <a:solidFill>
                <a:schemeClr val="accent6">
                  <a:lumMod val="75000"/>
                </a:schemeClr>
              </a:solidFill>
              <a:effectLst/>
              <a:latin typeface="+mj-ea"/>
              <a:ea typeface="+mj-ea"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                         수신 여부는 기본값이  </a:t>
            </a:r>
            <a:r>
              <a:rPr lang="en-US" altLang="ko-KR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＇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동의</a:t>
            </a:r>
            <a:r>
              <a:rPr lang="en-US" altLang="ko-KR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＇</a:t>
            </a:r>
            <a:r>
              <a:rPr lang="ko-KR" altLang="en-US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로 설정됩니다</a:t>
            </a:r>
            <a:r>
              <a:rPr lang="en-US" altLang="ko-KR" sz="14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.</a:t>
            </a: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ko-KR" altLang="en-US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                     수신을 원하지 않으시면 로그인 후 </a:t>
            </a:r>
            <a:r>
              <a:rPr lang="en-US" altLang="ko-KR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[</a:t>
            </a:r>
            <a:r>
              <a:rPr lang="ko-KR" altLang="en-US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개인정보관리</a:t>
            </a:r>
            <a:r>
              <a:rPr lang="en-US" altLang="ko-KR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]</a:t>
            </a:r>
            <a:r>
              <a:rPr lang="ko-KR" altLang="en-US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에서 </a:t>
            </a:r>
            <a:r>
              <a:rPr lang="en-US" altLang="ko-KR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‘</a:t>
            </a:r>
            <a:r>
              <a:rPr lang="ko-KR" altLang="en-US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수신거부</a:t>
            </a:r>
            <a:r>
              <a:rPr lang="en-US" altLang="ko-KR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＇</a:t>
            </a:r>
            <a:r>
              <a:rPr lang="ko-KR" altLang="en-US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로 변경하실 수 있습니다</a:t>
            </a:r>
            <a:r>
              <a:rPr lang="en-US" altLang="ko-KR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.</a:t>
            </a:r>
            <a:endParaRPr lang="ko-KR" altLang="en-US" sz="1200" b="1" kern="0" spc="0" dirty="0">
              <a:solidFill>
                <a:schemeClr val="accent6">
                  <a:lumMod val="75000"/>
                </a:schemeClr>
              </a:solidFill>
              <a:effectLst/>
              <a:latin typeface="+mj-ea"/>
              <a:ea typeface="+mj-ea"/>
            </a:endParaRP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altLang="ko-KR" sz="1200" b="1" kern="0" spc="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</a:t>
            </a:r>
            <a:r>
              <a:rPr lang="ko-KR" altLang="en-US" sz="1400" b="1" kern="0" spc="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등록 및 학사상담 문의</a:t>
            </a:r>
            <a:r>
              <a:rPr lang="en-US" altLang="ko-KR" sz="1400" b="1" kern="0" spc="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400" b="1" kern="0" spc="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학생통합서비스센터 </a:t>
            </a:r>
            <a:r>
              <a:rPr lang="en-US" altLang="ko-KR" sz="1400" b="1" kern="0" spc="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1577-9995 </a:t>
            </a:r>
            <a:endParaRPr lang="ko-KR" altLang="en-US" sz="14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endParaRPr lang="ko-KR" altLang="en-US" sz="12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endParaRPr lang="en-US" altLang="ko-KR" sz="1200" kern="0" spc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indent="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br>
              <a:rPr lang="ko-KR" altLang="en-US" sz="1200" kern="0" spc="0" dirty="0">
                <a:solidFill>
                  <a:srgbClr val="000000"/>
                </a:solidFill>
                <a:effectLst/>
                <a:latin typeface="바탕" panose="02030600000101010101" pitchFamily="18" charset="-127"/>
              </a:rPr>
            </a:br>
            <a:r>
              <a:rPr lang="ko-KR" altLang="en-US" sz="12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    </a:t>
            </a:r>
            <a:endParaRPr lang="ko-KR" altLang="en-US" b="1" dirty="0">
              <a:solidFill>
                <a:srgbClr val="00B0F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1" name="해 20">
            <a:extLst>
              <a:ext uri="{FF2B5EF4-FFF2-40B4-BE49-F238E27FC236}">
                <a16:creationId xmlns:a16="http://schemas.microsoft.com/office/drawing/2014/main" id="{3D51E352-FB80-4083-8422-40F4F60E8628}"/>
              </a:ext>
            </a:extLst>
          </p:cNvPr>
          <p:cNvSpPr/>
          <p:nvPr/>
        </p:nvSpPr>
        <p:spPr>
          <a:xfrm>
            <a:off x="3299126" y="4284030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해 21">
            <a:extLst>
              <a:ext uri="{FF2B5EF4-FFF2-40B4-BE49-F238E27FC236}">
                <a16:creationId xmlns:a16="http://schemas.microsoft.com/office/drawing/2014/main" id="{C388B689-2332-464B-ADAC-32D8FD459EC9}"/>
              </a:ext>
            </a:extLst>
          </p:cNvPr>
          <p:cNvSpPr/>
          <p:nvPr/>
        </p:nvSpPr>
        <p:spPr>
          <a:xfrm>
            <a:off x="3232451" y="2729332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순서도: 연결자 26">
            <a:extLst>
              <a:ext uri="{FF2B5EF4-FFF2-40B4-BE49-F238E27FC236}">
                <a16:creationId xmlns:a16="http://schemas.microsoft.com/office/drawing/2014/main" id="{7ACF3455-FED0-4A04-B868-CA2A59121D29}"/>
              </a:ext>
            </a:extLst>
          </p:cNvPr>
          <p:cNvSpPr/>
          <p:nvPr/>
        </p:nvSpPr>
        <p:spPr>
          <a:xfrm>
            <a:off x="3049789" y="3845193"/>
            <a:ext cx="152400" cy="180923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445841F7-EF79-4F34-B6D3-98190B2E323F}"/>
              </a:ext>
            </a:extLst>
          </p:cNvPr>
          <p:cNvSpPr/>
          <p:nvPr/>
        </p:nvSpPr>
        <p:spPr>
          <a:xfrm>
            <a:off x="2999953" y="1932804"/>
            <a:ext cx="152400" cy="180923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해 8">
            <a:extLst>
              <a:ext uri="{FF2B5EF4-FFF2-40B4-BE49-F238E27FC236}">
                <a16:creationId xmlns:a16="http://schemas.microsoft.com/office/drawing/2014/main" id="{331C2CE0-3236-479B-9F8B-958719A48417}"/>
              </a:ext>
            </a:extLst>
          </p:cNvPr>
          <p:cNvSpPr/>
          <p:nvPr/>
        </p:nvSpPr>
        <p:spPr>
          <a:xfrm>
            <a:off x="3232452" y="2360929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웃는 얼굴 1">
            <a:extLst>
              <a:ext uri="{FF2B5EF4-FFF2-40B4-BE49-F238E27FC236}">
                <a16:creationId xmlns:a16="http://schemas.microsoft.com/office/drawing/2014/main" id="{A585CA1F-BEC6-4772-B86E-6C5E61E6A45C}"/>
              </a:ext>
            </a:extLst>
          </p:cNvPr>
          <p:cNvSpPr/>
          <p:nvPr/>
        </p:nvSpPr>
        <p:spPr>
          <a:xfrm>
            <a:off x="2782045" y="5412584"/>
            <a:ext cx="228699" cy="180923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highlight>
                <a:srgbClr val="FFFF00"/>
              </a:highlight>
            </a:endParaRPr>
          </a:p>
        </p:txBody>
      </p:sp>
      <p:sp>
        <p:nvSpPr>
          <p:cNvPr id="10" name="해 9">
            <a:extLst>
              <a:ext uri="{FF2B5EF4-FFF2-40B4-BE49-F238E27FC236}">
                <a16:creationId xmlns:a16="http://schemas.microsoft.com/office/drawing/2014/main" id="{919EC02F-79D8-412D-A1DD-BC7FBC3E5A7F}"/>
              </a:ext>
            </a:extLst>
          </p:cNvPr>
          <p:cNvSpPr/>
          <p:nvPr/>
        </p:nvSpPr>
        <p:spPr>
          <a:xfrm>
            <a:off x="3299127" y="4648522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해 10">
            <a:extLst>
              <a:ext uri="{FF2B5EF4-FFF2-40B4-BE49-F238E27FC236}">
                <a16:creationId xmlns:a16="http://schemas.microsoft.com/office/drawing/2014/main" id="{8B1FA6D1-FA09-45C6-8A24-332423319BF8}"/>
              </a:ext>
            </a:extLst>
          </p:cNvPr>
          <p:cNvSpPr/>
          <p:nvPr/>
        </p:nvSpPr>
        <p:spPr>
          <a:xfrm>
            <a:off x="3299126" y="5041106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별: 꼭짓점 4개 2">
            <a:extLst>
              <a:ext uri="{FF2B5EF4-FFF2-40B4-BE49-F238E27FC236}">
                <a16:creationId xmlns:a16="http://schemas.microsoft.com/office/drawing/2014/main" id="{B95407E2-3A54-4E22-A393-A8AB6D46064C}"/>
              </a:ext>
            </a:extLst>
          </p:cNvPr>
          <p:cNvSpPr/>
          <p:nvPr/>
        </p:nvSpPr>
        <p:spPr>
          <a:xfrm>
            <a:off x="3600450" y="5738811"/>
            <a:ext cx="95250" cy="180975"/>
          </a:xfrm>
          <a:prstGeom prst="star4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화살표: 오른쪽 11">
            <a:extLst>
              <a:ext uri="{FF2B5EF4-FFF2-40B4-BE49-F238E27FC236}">
                <a16:creationId xmlns:a16="http://schemas.microsoft.com/office/drawing/2014/main" id="{B96FA25E-7A24-43B4-8A9D-60CE9DC06859}"/>
              </a:ext>
            </a:extLst>
          </p:cNvPr>
          <p:cNvSpPr/>
          <p:nvPr/>
        </p:nvSpPr>
        <p:spPr>
          <a:xfrm>
            <a:off x="8466837" y="3160388"/>
            <a:ext cx="161925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화살표: 오른쪽 12">
            <a:extLst>
              <a:ext uri="{FF2B5EF4-FFF2-40B4-BE49-F238E27FC236}">
                <a16:creationId xmlns:a16="http://schemas.microsoft.com/office/drawing/2014/main" id="{BB8D5047-343B-48B7-B29D-F0D86DF90C3B}"/>
              </a:ext>
            </a:extLst>
          </p:cNvPr>
          <p:cNvSpPr/>
          <p:nvPr/>
        </p:nvSpPr>
        <p:spPr>
          <a:xfrm flipV="1">
            <a:off x="9729542" y="3183238"/>
            <a:ext cx="161925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화살표: 오른쪽 13">
            <a:extLst>
              <a:ext uri="{FF2B5EF4-FFF2-40B4-BE49-F238E27FC236}">
                <a16:creationId xmlns:a16="http://schemas.microsoft.com/office/drawing/2014/main" id="{B726871D-55DB-4A59-AB58-2642502CE2F1}"/>
              </a:ext>
            </a:extLst>
          </p:cNvPr>
          <p:cNvSpPr/>
          <p:nvPr/>
        </p:nvSpPr>
        <p:spPr>
          <a:xfrm flipV="1">
            <a:off x="4267994" y="3539490"/>
            <a:ext cx="161925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292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18942" y="457200"/>
            <a:ext cx="8034658" cy="15418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1E3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rPr lang="en-US" sz="2400" dirty="0">
                <a:solidFill>
                  <a:srgbClr val="00B0F0"/>
                </a:solidFill>
              </a:rPr>
              <a:t>     </a:t>
            </a:r>
            <a:r>
              <a:rPr sz="2400" dirty="0">
                <a:solidFill>
                  <a:srgbClr val="00B0F0"/>
                </a:solidFill>
              </a:rPr>
              <a:t>STEP 01</a:t>
            </a:r>
            <a:r>
              <a:rPr lang="en-US" sz="2400" dirty="0">
                <a:solidFill>
                  <a:srgbClr val="00B0F0"/>
                </a:solidFill>
              </a:rPr>
              <a:t>               </a:t>
            </a:r>
            <a:r>
              <a:rPr lang="ko-KR" alt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시간</a:t>
            </a:r>
            <a:r>
              <a:rPr sz="2400" b="1" dirty="0" err="1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제등록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 err="1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지원서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 err="1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작성</a:t>
            </a: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>
              <a:defRPr sz="1400"/>
            </a:pPr>
            <a:endParaRPr sz="800" dirty="0">
              <a:solidFill>
                <a:srgbClr val="00B0F0"/>
              </a:solidFill>
            </a:endParaRPr>
          </a:p>
          <a:p>
            <a:pPr>
              <a:lnSpc>
                <a:spcPct val="250000"/>
              </a:lnSpc>
              <a:defRPr sz="1400"/>
            </a:pPr>
            <a:r>
              <a:rPr b="1" dirty="0">
                <a:solidFill>
                  <a:srgbClr val="00B0F0"/>
                </a:solidFill>
              </a:rPr>
              <a:t> </a:t>
            </a:r>
            <a:r>
              <a:rPr lang="en-US" b="1" dirty="0">
                <a:solidFill>
                  <a:srgbClr val="00B0F0"/>
                </a:solidFill>
              </a:rPr>
              <a:t>                            </a:t>
            </a:r>
            <a:r>
              <a:rPr lang="ko-KR" altLang="en-US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홈페이지  접속     시간제 입학 지원서    </a:t>
            </a:r>
            <a:r>
              <a:rPr lang="ko-KR" altLang="en-US" sz="1600" b="1" dirty="0">
                <a:solidFill>
                  <a:srgbClr val="1F03ED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로그인정보 작성</a:t>
            </a:r>
            <a:r>
              <a:rPr lang="en-US" sz="1600" b="1" dirty="0">
                <a:solidFill>
                  <a:srgbClr val="1F03ED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</a:t>
            </a:r>
            <a:endParaRPr lang="en-US" altLang="ko-KR" sz="1600" b="1" dirty="0">
              <a:solidFill>
                <a:srgbClr val="1F03ED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>
              <a:defRPr sz="1400"/>
            </a:pPr>
            <a:r>
              <a:rPr lang="en-US" sz="1200" b="1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    </a:t>
            </a:r>
            <a:r>
              <a:rPr lang="ko-KR" altLang="en-US" sz="1200" b="1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</a:t>
            </a: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비밀번호 </a:t>
            </a:r>
            <a:r>
              <a:rPr lang="ko-KR" altLang="en-US" sz="1200" b="1" dirty="0" err="1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분실시</a:t>
            </a: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ko-KR" sz="1200" b="1" dirty="0">
                <a:solidFill>
                  <a:srgbClr val="FF0000"/>
                </a:solidFill>
                <a:latin typeface="+mj-ea"/>
                <a:ea typeface="+mj-ea"/>
              </a:rPr>
              <a:t>e-mail </a:t>
            </a: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주소로 찾기 가능 </a:t>
            </a:r>
            <a:r>
              <a:rPr lang="ko-KR" altLang="en-US" sz="1200" b="1" dirty="0" err="1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하오니</a:t>
            </a: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 지원서 작성 시 정확하게 입력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defRPr sz="1400"/>
            </a:pPr>
            <a:endParaRPr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5" name="화살표: 오른쪽 14">
            <a:extLst>
              <a:ext uri="{FF2B5EF4-FFF2-40B4-BE49-F238E27FC236}">
                <a16:creationId xmlns:a16="http://schemas.microsoft.com/office/drawing/2014/main" id="{8E8234F8-FE56-46BF-8665-CB299ABBDA22}"/>
              </a:ext>
            </a:extLst>
          </p:cNvPr>
          <p:cNvSpPr/>
          <p:nvPr/>
        </p:nvSpPr>
        <p:spPr>
          <a:xfrm>
            <a:off x="4595805" y="1312454"/>
            <a:ext cx="200025" cy="4571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화살표: 오른쪽 15">
            <a:extLst>
              <a:ext uri="{FF2B5EF4-FFF2-40B4-BE49-F238E27FC236}">
                <a16:creationId xmlns:a16="http://schemas.microsoft.com/office/drawing/2014/main" id="{191343EE-CC19-4107-819F-9A40BB44FF72}"/>
              </a:ext>
            </a:extLst>
          </p:cNvPr>
          <p:cNvSpPr/>
          <p:nvPr/>
        </p:nvSpPr>
        <p:spPr>
          <a:xfrm>
            <a:off x="6853187" y="1346266"/>
            <a:ext cx="200025" cy="4571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B757DF01-F2E8-4493-9C36-FE46101A4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8942" y="2156761"/>
            <a:ext cx="8774431" cy="458582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52352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Pretendard"/>
              </a:rPr>
              <a:t>2026학년도 1학기 시간제등록제 학생 모집</a:t>
            </a:r>
            <a:endParaRPr kumimoji="0" lang="ko-KR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1" i="0" u="none" strike="noStrike" cap="none" normalizeH="0" baseline="0" dirty="0">
                <a:ln>
                  <a:noFill/>
                </a:ln>
                <a:solidFill>
                  <a:srgbClr val="181818"/>
                </a:solidFill>
                <a:effectLst/>
                <a:latin typeface="Arial" panose="020B0604020202020204" pitchFamily="34" charset="0"/>
                <a:ea typeface="Pretendard"/>
              </a:rPr>
              <a:t>지원서 작성</a:t>
            </a:r>
            <a:endParaRPr kumimoji="0" lang="en-US" altLang="ko-KR" sz="1500" b="1" i="0" u="none" strike="noStrike" cap="none" normalizeH="0" baseline="0" dirty="0">
              <a:ln>
                <a:noFill/>
              </a:ln>
              <a:solidFill>
                <a:srgbClr val="181818"/>
              </a:solidFill>
              <a:effectLst/>
              <a:latin typeface="Arial" panose="020B0604020202020204" pitchFamily="34" charset="0"/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800" b="1" i="0" u="none" strike="noStrike" cap="none" normalizeH="0" baseline="0" dirty="0">
              <a:ln>
                <a:noFill/>
              </a:ln>
              <a:solidFill>
                <a:srgbClr val="181818"/>
              </a:solidFill>
              <a:effectLst/>
              <a:latin typeface="Arial" panose="020B0604020202020204" pitchFamily="34" charset="0"/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1500" b="1" dirty="0">
              <a:solidFill>
                <a:srgbClr val="181818"/>
              </a:solidFill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500" b="1" i="0" u="none" strike="noStrike" cap="none" normalizeH="0" baseline="0" dirty="0">
              <a:ln>
                <a:noFill/>
              </a:ln>
              <a:solidFill>
                <a:srgbClr val="181818"/>
              </a:solidFill>
              <a:effectLst/>
              <a:latin typeface="Arial" panose="020B0604020202020204" pitchFamily="34" charset="0"/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1500" b="1" dirty="0">
              <a:solidFill>
                <a:srgbClr val="181818"/>
              </a:solidFill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500" b="1" i="0" u="none" strike="noStrike" cap="none" normalizeH="0" baseline="0" dirty="0">
              <a:ln>
                <a:noFill/>
              </a:ln>
              <a:solidFill>
                <a:srgbClr val="181818"/>
              </a:solidFill>
              <a:effectLst/>
              <a:latin typeface="Arial" panose="020B0604020202020204" pitchFamily="34" charset="0"/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1500" b="1" dirty="0">
              <a:solidFill>
                <a:srgbClr val="181818"/>
              </a:solidFill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500" b="1" i="0" u="none" strike="noStrike" cap="none" normalizeH="0" baseline="0" dirty="0">
              <a:ln>
                <a:noFill/>
              </a:ln>
              <a:solidFill>
                <a:srgbClr val="181818"/>
              </a:solidFill>
              <a:effectLst/>
              <a:latin typeface="Arial" panose="020B0604020202020204" pitchFamily="34" charset="0"/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1500" b="1" dirty="0">
              <a:solidFill>
                <a:srgbClr val="181818"/>
              </a:solidFill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500" b="1" i="0" u="none" strike="noStrike" cap="none" normalizeH="0" baseline="0" dirty="0">
              <a:ln>
                <a:noFill/>
              </a:ln>
              <a:solidFill>
                <a:srgbClr val="181818"/>
              </a:solidFill>
              <a:effectLst/>
              <a:latin typeface="Arial" panose="020B0604020202020204" pitchFamily="34" charset="0"/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1500" b="1" dirty="0">
              <a:solidFill>
                <a:srgbClr val="181818"/>
              </a:solidFill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500" b="1" i="0" u="none" strike="noStrike" cap="none" normalizeH="0" baseline="0" dirty="0">
              <a:ln>
                <a:noFill/>
              </a:ln>
              <a:solidFill>
                <a:srgbClr val="181818"/>
              </a:solidFill>
              <a:effectLst/>
              <a:latin typeface="Arial" panose="020B0604020202020204" pitchFamily="34" charset="0"/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1500" b="1" dirty="0">
              <a:solidFill>
                <a:srgbClr val="181818"/>
              </a:solidFill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500" b="1" i="0" u="none" strike="noStrike" cap="none" normalizeH="0" baseline="0" dirty="0">
              <a:ln>
                <a:noFill/>
              </a:ln>
              <a:solidFill>
                <a:srgbClr val="181818"/>
              </a:solidFill>
              <a:effectLst/>
              <a:latin typeface="Arial" panose="020B0604020202020204" pitchFamily="34" charset="0"/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1500" b="1" dirty="0">
              <a:solidFill>
                <a:srgbClr val="181818"/>
              </a:solidFill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500" b="1" i="0" u="none" strike="noStrike" cap="none" normalizeH="0" baseline="0" dirty="0">
              <a:ln>
                <a:noFill/>
              </a:ln>
              <a:solidFill>
                <a:srgbClr val="181818"/>
              </a:solidFill>
              <a:effectLst/>
              <a:latin typeface="Arial" panose="020B0604020202020204" pitchFamily="34" charset="0"/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sz="1500" b="1" dirty="0">
              <a:solidFill>
                <a:srgbClr val="181818"/>
              </a:solidFill>
              <a:ea typeface="Pretendar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500" b="1" i="0" u="none" strike="noStrike" cap="none" normalizeH="0" baseline="0" dirty="0">
              <a:ln>
                <a:noFill/>
              </a:ln>
              <a:solidFill>
                <a:srgbClr val="181818"/>
              </a:solidFill>
              <a:effectLst/>
              <a:latin typeface="Arial" panose="020B0604020202020204" pitchFamily="34" charset="0"/>
              <a:ea typeface="Pretendard"/>
            </a:endParaRP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E877C547-8624-4780-A1DC-2B1AA7A79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667" y="2944395"/>
            <a:ext cx="8168008" cy="3010553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833F9CB2-5D53-4071-AC9B-9C21A20F37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985" y="6112643"/>
            <a:ext cx="1943371" cy="362001"/>
          </a:xfrm>
          <a:prstGeom prst="rect">
            <a:avLst/>
          </a:prstGeom>
        </p:spPr>
      </p:pic>
      <p:sp>
        <p:nvSpPr>
          <p:cNvPr id="24" name="해 23">
            <a:extLst>
              <a:ext uri="{FF2B5EF4-FFF2-40B4-BE49-F238E27FC236}">
                <a16:creationId xmlns:a16="http://schemas.microsoft.com/office/drawing/2014/main" id="{686459E0-88DF-4221-9CDC-F37E9DBC0543}"/>
              </a:ext>
            </a:extLst>
          </p:cNvPr>
          <p:cNvSpPr/>
          <p:nvPr/>
        </p:nvSpPr>
        <p:spPr>
          <a:xfrm>
            <a:off x="2905119" y="1582455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해 24">
            <a:extLst>
              <a:ext uri="{FF2B5EF4-FFF2-40B4-BE49-F238E27FC236}">
                <a16:creationId xmlns:a16="http://schemas.microsoft.com/office/drawing/2014/main" id="{AC080420-4587-40E3-BF69-5C71A063882D}"/>
              </a:ext>
            </a:extLst>
          </p:cNvPr>
          <p:cNvSpPr/>
          <p:nvPr/>
        </p:nvSpPr>
        <p:spPr>
          <a:xfrm>
            <a:off x="2986081" y="2329454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순서도: 연결자 10">
            <a:extLst>
              <a:ext uri="{FF2B5EF4-FFF2-40B4-BE49-F238E27FC236}">
                <a16:creationId xmlns:a16="http://schemas.microsoft.com/office/drawing/2014/main" id="{0F362CB6-8A7E-4070-9C09-0C603D57E686}"/>
              </a:ext>
            </a:extLst>
          </p:cNvPr>
          <p:cNvSpPr/>
          <p:nvPr/>
        </p:nvSpPr>
        <p:spPr>
          <a:xfrm>
            <a:off x="2659886" y="1251315"/>
            <a:ext cx="190476" cy="152399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A8BEA8-B394-47A4-8AAE-B14CFA58B976}"/>
              </a:ext>
            </a:extLst>
          </p:cNvPr>
          <p:cNvSpPr txBox="1"/>
          <p:nvPr/>
        </p:nvSpPr>
        <p:spPr>
          <a:xfrm>
            <a:off x="6259305" y="2650104"/>
            <a:ext cx="25989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로그인 정보입력</a:t>
            </a:r>
            <a:endParaRPr lang="en-US" altLang="ko-KR" sz="11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비밀번호 </a:t>
            </a:r>
            <a:r>
              <a:rPr lang="en-US" altLang="ko-KR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8</a:t>
            </a:r>
            <a:r>
              <a:rPr lang="ko-KR" altLang="en-US" sz="1100" dirty="0" err="1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자이상</a:t>
            </a:r>
            <a:r>
              <a:rPr lang="en-US" altLang="ko-KR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꼭 기억하기</a:t>
            </a:r>
            <a:r>
              <a:rPr lang="en-US" altLang="ko-KR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</a:t>
            </a:r>
            <a:endParaRPr lang="ko-KR" altLang="en-US" sz="11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D420BFAD-D1E8-4B87-9E5F-D17AA7F5F7B4}"/>
              </a:ext>
            </a:extLst>
          </p:cNvPr>
          <p:cNvSpPr/>
          <p:nvPr/>
        </p:nvSpPr>
        <p:spPr>
          <a:xfrm>
            <a:off x="1523999" y="1090612"/>
            <a:ext cx="9096375" cy="46767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1E3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rPr lang="en-US" sz="2400" dirty="0">
                <a:solidFill>
                  <a:srgbClr val="00B0F0"/>
                </a:solidFill>
              </a:rPr>
              <a:t>    </a:t>
            </a:r>
            <a:r>
              <a:rPr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STEP 0</a:t>
            </a:r>
            <a:r>
              <a:rPr lang="en-US"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         </a:t>
            </a:r>
            <a:r>
              <a:rPr lang="ko-KR" alt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필수사항  작성</a:t>
            </a:r>
            <a:r>
              <a:rPr lang="en-US" altLang="ko-KR" sz="16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6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인적사항    지원서작성</a:t>
            </a:r>
            <a:r>
              <a:rPr lang="en-US" altLang="ko-KR" sz="16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16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1600" b="1" dirty="0">
              <a:solidFill>
                <a:schemeClr val="tx1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 sz="2000" b="1"/>
            </a:pPr>
            <a:endParaRPr sz="1600" b="1" dirty="0">
              <a:solidFill>
                <a:srgbClr val="00B0F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250000"/>
              </a:lnSpc>
              <a:defRPr sz="1400"/>
            </a:pPr>
            <a:r>
              <a:rPr lang="ko-KR" altLang="en-US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      인적사항</a:t>
            </a:r>
            <a:r>
              <a:rPr lang="en-US" altLang="ko-KR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, </a:t>
            </a:r>
            <a:r>
              <a:rPr lang="ko-KR" altLang="en-US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지원서작성</a:t>
            </a:r>
            <a:r>
              <a:rPr lang="en-US" altLang="ko-KR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, </a:t>
            </a:r>
            <a:r>
              <a:rPr lang="ko-KR" altLang="en-US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교과목선택 등 입력</a:t>
            </a:r>
            <a:endParaRPr lang="en-US" altLang="ko-KR" sz="1600" b="1" dirty="0">
              <a:solidFill>
                <a:srgbClr val="00B0F0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>
              <a:lnSpc>
                <a:spcPct val="250000"/>
              </a:lnSpc>
              <a:defRPr sz="1400"/>
            </a:pPr>
            <a:r>
              <a:rPr lang="en-US" altLang="ko-KR" sz="12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            </a:t>
            </a:r>
            <a:r>
              <a:rPr lang="ko-KR" altLang="en-US" sz="1400" b="1" dirty="0">
                <a:solidFill>
                  <a:srgbClr val="1F03ED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서류제출 면제자 지원서 작성 안내</a:t>
            </a:r>
            <a:endParaRPr lang="en-US" altLang="ko-KR" sz="1400" b="1" dirty="0">
              <a:solidFill>
                <a:srgbClr val="1F03ED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>
              <a:lnSpc>
                <a:spcPct val="250000"/>
              </a:lnSpc>
              <a:defRPr sz="1400"/>
            </a:pPr>
            <a:r>
              <a:rPr lang="en-US" sz="12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              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본교</a:t>
            </a:r>
            <a:r>
              <a:rPr lang="ko-KR" altLang="en-US" sz="14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 시간제등록을 한학기라도 등록 이수한 지원자</a:t>
            </a:r>
            <a:endParaRPr lang="en-US" altLang="ko-KR" sz="14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lnSpc>
                <a:spcPct val="250000"/>
              </a:lnSpc>
              <a:defRPr sz="1400"/>
            </a:pP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              </a:t>
            </a:r>
            <a:r>
              <a:rPr lang="ko-KR" altLang="en-US" sz="1400" b="1" i="0" dirty="0" err="1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방송대</a:t>
            </a:r>
            <a:r>
              <a:rPr lang="ko-KR" altLang="en-US" sz="14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 학적보유자</a:t>
            </a:r>
            <a:r>
              <a:rPr lang="en-US" altLang="ko-KR" sz="14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(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졸업</a:t>
            </a:r>
            <a:r>
              <a:rPr lang="en-US" altLang="ko-KR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,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재학</a:t>
            </a:r>
            <a:r>
              <a:rPr lang="en-US" altLang="ko-KR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,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제적</a:t>
            </a:r>
            <a:r>
              <a:rPr lang="en-US" altLang="ko-KR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,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자퇴</a:t>
            </a:r>
            <a:r>
              <a:rPr lang="en-US" altLang="ko-KR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,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휴학 등</a:t>
            </a:r>
            <a:r>
              <a:rPr lang="en-US" altLang="ko-KR" sz="14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)</a:t>
            </a:r>
            <a:br>
              <a:rPr lang="ko-KR" altLang="en-US" sz="14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</a:b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                </a:t>
            </a:r>
            <a:r>
              <a:rPr lang="ko-KR" altLang="en-US" sz="1400" b="1" i="0" dirty="0">
                <a:solidFill>
                  <a:schemeClr val="accent6">
                    <a:lumMod val="75000"/>
                  </a:schemeClr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지원서 작성 시 출신학교를 </a:t>
            </a:r>
            <a:r>
              <a:rPr lang="ko-KR" altLang="en-US" sz="1400" b="1" i="0" dirty="0">
                <a:solidFill>
                  <a:srgbClr val="1F03ED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“</a:t>
            </a:r>
            <a:r>
              <a:rPr lang="ko-KR" altLang="en-US" sz="1400" b="1" i="0" dirty="0" err="1">
                <a:solidFill>
                  <a:srgbClr val="1F03ED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한국방송통신대학교”</a:t>
            </a:r>
            <a:r>
              <a:rPr lang="ko-KR" altLang="en-US" sz="1400" b="1" i="0" dirty="0" err="1">
                <a:solidFill>
                  <a:schemeClr val="accent6">
                    <a:lumMod val="75000"/>
                  </a:schemeClr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로</a:t>
            </a:r>
            <a:r>
              <a:rPr lang="ko-KR" altLang="en-US" sz="1400" b="1" i="0" dirty="0">
                <a:solidFill>
                  <a:schemeClr val="accent6">
                    <a:lumMod val="75000"/>
                  </a:schemeClr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선택한 후 </a:t>
            </a:r>
            <a:r>
              <a:rPr lang="ko-KR" altLang="en-US" sz="1400" b="1" i="0" dirty="0">
                <a:solidFill>
                  <a:srgbClr val="1F03ED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학번 </a:t>
            </a:r>
            <a:r>
              <a:rPr lang="ko-KR" altLang="en-US" sz="1400" b="1" i="0" dirty="0">
                <a:solidFill>
                  <a:schemeClr val="accent6">
                    <a:lumMod val="75000"/>
                  </a:schemeClr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검색</a:t>
            </a:r>
            <a:br>
              <a:rPr lang="ko-KR" altLang="en-US" sz="1400" b="1" i="0" dirty="0">
                <a:solidFill>
                  <a:schemeClr val="accent6">
                    <a:lumMod val="75000"/>
                  </a:schemeClr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</a:b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                      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(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단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,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한국방송통신대학교 </a:t>
            </a:r>
            <a:r>
              <a:rPr lang="ko-KR" altLang="en-US" sz="1200" b="1" i="0" dirty="0" err="1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방송대전문대학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 과정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,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한국방송통신대학교 </a:t>
            </a:r>
            <a:r>
              <a:rPr lang="ko-KR" altLang="en-US" sz="1200" b="1" i="0" dirty="0" err="1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프라임칼리지는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 제외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n-ea"/>
              </a:rPr>
              <a:t>)</a:t>
            </a:r>
          </a:p>
          <a:p>
            <a:pPr>
              <a:lnSpc>
                <a:spcPct val="250000"/>
              </a:lnSpc>
              <a:defRPr sz="1400"/>
            </a:pPr>
            <a:r>
              <a:rPr lang="en-US" sz="12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</a:t>
            </a:r>
            <a:endParaRPr sz="1200" b="1" dirty="0">
              <a:solidFill>
                <a:srgbClr val="00B0F0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4" name="웃는 얼굴 3">
            <a:extLst>
              <a:ext uri="{FF2B5EF4-FFF2-40B4-BE49-F238E27FC236}">
                <a16:creationId xmlns:a16="http://schemas.microsoft.com/office/drawing/2014/main" id="{AD038161-65CD-48D0-B779-8D5BB3848F1E}"/>
              </a:ext>
            </a:extLst>
          </p:cNvPr>
          <p:cNvSpPr/>
          <p:nvPr/>
        </p:nvSpPr>
        <p:spPr>
          <a:xfrm>
            <a:off x="3038363" y="2805108"/>
            <a:ext cx="152400" cy="219075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해 4">
            <a:extLst>
              <a:ext uri="{FF2B5EF4-FFF2-40B4-BE49-F238E27FC236}">
                <a16:creationId xmlns:a16="http://schemas.microsoft.com/office/drawing/2014/main" id="{14867404-17C8-4DFB-9EF2-0FE55F9082E8}"/>
              </a:ext>
            </a:extLst>
          </p:cNvPr>
          <p:cNvSpPr/>
          <p:nvPr/>
        </p:nvSpPr>
        <p:spPr>
          <a:xfrm>
            <a:off x="3257475" y="3931438"/>
            <a:ext cx="76237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해 5">
            <a:extLst>
              <a:ext uri="{FF2B5EF4-FFF2-40B4-BE49-F238E27FC236}">
                <a16:creationId xmlns:a16="http://schemas.microsoft.com/office/drawing/2014/main" id="{95BF490B-11CC-428B-9C7E-B8EC532495B7}"/>
              </a:ext>
            </a:extLst>
          </p:cNvPr>
          <p:cNvSpPr/>
          <p:nvPr/>
        </p:nvSpPr>
        <p:spPr>
          <a:xfrm>
            <a:off x="3245607" y="3367085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화살표: 오른쪽으로 구부러짐 7">
            <a:extLst>
              <a:ext uri="{FF2B5EF4-FFF2-40B4-BE49-F238E27FC236}">
                <a16:creationId xmlns:a16="http://schemas.microsoft.com/office/drawing/2014/main" id="{EA6832C9-32DE-48E2-93FB-8223DC87F974}"/>
              </a:ext>
            </a:extLst>
          </p:cNvPr>
          <p:cNvSpPr/>
          <p:nvPr/>
        </p:nvSpPr>
        <p:spPr>
          <a:xfrm>
            <a:off x="3352762" y="4352912"/>
            <a:ext cx="152400" cy="123827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순서도: 연결자 8">
            <a:extLst>
              <a:ext uri="{FF2B5EF4-FFF2-40B4-BE49-F238E27FC236}">
                <a16:creationId xmlns:a16="http://schemas.microsoft.com/office/drawing/2014/main" id="{BFD655BE-776E-44F2-A2B1-F71BABEA5804}"/>
              </a:ext>
            </a:extLst>
          </p:cNvPr>
          <p:cNvSpPr/>
          <p:nvPr/>
        </p:nvSpPr>
        <p:spPr>
          <a:xfrm>
            <a:off x="2743112" y="2266942"/>
            <a:ext cx="190476" cy="152399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C10C14BF-E182-4BDE-92C8-5BBEB2B33D54}"/>
              </a:ext>
            </a:extLst>
          </p:cNvPr>
          <p:cNvCxnSpPr/>
          <p:nvPr/>
        </p:nvCxnSpPr>
        <p:spPr>
          <a:xfrm>
            <a:off x="7296150" y="1552575"/>
            <a:ext cx="24765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50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76A7FD39-D55F-4BC1-B369-8BB78B6508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035" y="790575"/>
            <a:ext cx="4535965" cy="5820208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9BE62DDF-0D96-41AF-9C11-BE4BC801B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4125" y="790576"/>
            <a:ext cx="4179888" cy="5805928"/>
          </a:xfrm>
          <a:prstGeom prst="rect">
            <a:avLst/>
          </a:prstGeom>
        </p:spPr>
      </p:pic>
      <p:sp>
        <p:nvSpPr>
          <p:cNvPr id="8" name="화살표: 오른쪽 7">
            <a:extLst>
              <a:ext uri="{FF2B5EF4-FFF2-40B4-BE49-F238E27FC236}">
                <a16:creationId xmlns:a16="http://schemas.microsoft.com/office/drawing/2014/main" id="{7A0F363B-4406-41EA-959B-D70891E78279}"/>
              </a:ext>
            </a:extLst>
          </p:cNvPr>
          <p:cNvSpPr/>
          <p:nvPr/>
        </p:nvSpPr>
        <p:spPr>
          <a:xfrm>
            <a:off x="5497511" y="2981325"/>
            <a:ext cx="673101" cy="447675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9" name="Rounded Rectangle 7">
            <a:extLst>
              <a:ext uri="{FF2B5EF4-FFF2-40B4-BE49-F238E27FC236}">
                <a16:creationId xmlns:a16="http://schemas.microsoft.com/office/drawing/2014/main" id="{71AA9381-EF23-4232-B071-9D1BF8D963CA}"/>
              </a:ext>
            </a:extLst>
          </p:cNvPr>
          <p:cNvSpPr/>
          <p:nvPr/>
        </p:nvSpPr>
        <p:spPr>
          <a:xfrm>
            <a:off x="1674812" y="95251"/>
            <a:ext cx="8839200" cy="523874"/>
          </a:xfrm>
          <a:prstGeom prst="roundRect">
            <a:avLst>
              <a:gd name="adj" fmla="val 30895"/>
            </a:avLst>
          </a:prstGeom>
          <a:solidFill>
            <a:schemeClr val="bg1"/>
          </a:solidFill>
          <a:ln>
            <a:solidFill>
              <a:srgbClr val="1E3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rPr lang="ko-KR" altLang="en-US" sz="2400" dirty="0">
                <a:solidFill>
                  <a:srgbClr val="00B0F0"/>
                </a:solidFill>
              </a:rPr>
              <a:t>      </a:t>
            </a:r>
          </a:p>
          <a:p>
            <a:pPr>
              <a:defRPr sz="2000" b="1"/>
            </a:pPr>
            <a:endParaRPr lang="ko-KR" altLang="en-US" sz="2400" dirty="0">
              <a:solidFill>
                <a:srgbClr val="00B0F0"/>
              </a:solidFill>
            </a:endParaRPr>
          </a:p>
          <a:p>
            <a:pPr>
              <a:defRPr sz="2000" b="1"/>
            </a:pPr>
            <a:endParaRPr lang="ko-KR" altLang="en-US" sz="2400" dirty="0">
              <a:solidFill>
                <a:srgbClr val="00B0F0"/>
              </a:solidFill>
            </a:endParaRPr>
          </a:p>
          <a:p>
            <a:pPr>
              <a:defRPr sz="2000" b="1"/>
            </a:pPr>
            <a:r>
              <a:rPr lang="ko-KR" altLang="en-US" sz="2400" dirty="0">
                <a:solidFill>
                  <a:srgbClr val="00B0F0"/>
                </a:solidFill>
              </a:rPr>
              <a:t>      </a:t>
            </a:r>
            <a:endParaRPr lang="en-US" altLang="ko-KR" sz="2400" dirty="0">
              <a:solidFill>
                <a:srgbClr val="00B0F0"/>
              </a:solidFill>
            </a:endParaRPr>
          </a:p>
          <a:p>
            <a:pPr>
              <a:defRPr sz="2000" b="1"/>
            </a:pPr>
            <a:endParaRPr lang="en-US" altLang="ko-KR" sz="1000" b="1" dirty="0">
              <a:solidFill>
                <a:schemeClr val="tx1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 sz="2000" b="1"/>
            </a:pPr>
            <a:r>
              <a:rPr lang="en-US" altLang="ko-KR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</a:t>
            </a:r>
            <a:r>
              <a:rPr lang="ko-KR" alt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인적사항    지원서 작성  단계별 화면           </a:t>
            </a:r>
          </a:p>
          <a:p>
            <a:pPr>
              <a:lnSpc>
                <a:spcPct val="150000"/>
              </a:lnSpc>
              <a:defRPr sz="2000" b="1"/>
            </a:pPr>
            <a:endParaRPr lang="ko-KR" altLang="en-US" sz="800" b="1" dirty="0">
              <a:solidFill>
                <a:schemeClr val="tx1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  <a:defRPr sz="2000" b="1"/>
            </a:pPr>
            <a:r>
              <a:rPr lang="ko-KR" altLang="en-US" sz="8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                  </a:t>
            </a:r>
          </a:p>
          <a:p>
            <a:pPr>
              <a:defRPr sz="2000" b="1"/>
            </a:pPr>
            <a:r>
              <a:rPr lang="ko-KR" altLang="en-US" sz="2400" b="1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         </a:t>
            </a:r>
            <a:r>
              <a:rPr lang="ko-KR" altLang="en-US" sz="2400" b="1" i="0" dirty="0"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ko-KR" altLang="en-US" sz="1600" dirty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  <a:defRPr sz="1400"/>
            </a:pPr>
            <a:r>
              <a:rPr lang="ko-KR" altLang="en-US" sz="1600" b="1" i="0" dirty="0">
                <a:solidFill>
                  <a:srgbClr val="00B0F0"/>
                </a:solidFill>
                <a:effectLst/>
                <a:latin typeface="+mj-ea"/>
                <a:ea typeface="+mj-ea"/>
              </a:rPr>
              <a:t>                        </a:t>
            </a:r>
            <a:endParaRPr lang="ko-KR" altLang="en-US" sz="1600" b="1" i="0" dirty="0">
              <a:solidFill>
                <a:srgbClr val="E77800"/>
              </a:solidFill>
              <a:effectLst/>
              <a:latin typeface="+mj-ea"/>
              <a:ea typeface="+mj-ea"/>
            </a:endParaRPr>
          </a:p>
          <a:p>
            <a:pPr>
              <a:defRPr sz="1400"/>
            </a:pPr>
            <a:endParaRPr lang="ko-KR" altLang="en-US" sz="1600" dirty="0">
              <a:solidFill>
                <a:srgbClr val="00B0F0"/>
              </a:solidFill>
            </a:endParaRPr>
          </a:p>
          <a:p>
            <a:pPr>
              <a:defRPr sz="2000" b="1"/>
            </a:pPr>
            <a:r>
              <a:rPr lang="ko-KR" alt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   </a:t>
            </a:r>
          </a:p>
        </p:txBody>
      </p: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5A0750E7-BBB7-4843-9E89-CAFCE5481A1D}"/>
              </a:ext>
            </a:extLst>
          </p:cNvPr>
          <p:cNvCxnSpPr/>
          <p:nvPr/>
        </p:nvCxnSpPr>
        <p:spPr>
          <a:xfrm>
            <a:off x="5421311" y="333375"/>
            <a:ext cx="24765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1448B05-5E50-437E-A87C-E77B1FE95C91}"/>
              </a:ext>
            </a:extLst>
          </p:cNvPr>
          <p:cNvSpPr txBox="1"/>
          <p:nvPr/>
        </p:nvSpPr>
        <p:spPr>
          <a:xfrm>
            <a:off x="4275139" y="1055727"/>
            <a:ext cx="990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인적사항 </a:t>
            </a:r>
            <a:r>
              <a:rPr lang="ko-KR" altLang="en-US" sz="1100" dirty="0" err="1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작성할때</a:t>
            </a:r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오타확인</a:t>
            </a:r>
            <a:endParaRPr lang="en-US" altLang="ko-KR" sz="11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1100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(e-mail</a:t>
            </a:r>
            <a:r>
              <a:rPr lang="ko-KR" altLang="en-US" sz="1100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은</a:t>
            </a:r>
            <a:r>
              <a:rPr lang="en-US" altLang="ko-KR" sz="1100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100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비밀번호 분실 시 확인</a:t>
            </a:r>
            <a:r>
              <a:rPr lang="en-US" altLang="ko-KR" sz="1100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1100" dirty="0">
              <a:solidFill>
                <a:srgbClr val="1F03ED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4458D6-4743-44FD-87DD-F5D795384CB1}"/>
              </a:ext>
            </a:extLst>
          </p:cNvPr>
          <p:cNvSpPr txBox="1"/>
          <p:nvPr/>
        </p:nvSpPr>
        <p:spPr>
          <a:xfrm>
            <a:off x="9582149" y="4114800"/>
            <a:ext cx="24955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부속서류면제</a:t>
            </a:r>
            <a:r>
              <a:rPr lang="en-US" altLang="ko-KR" sz="1100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1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시간제등록이수자</a:t>
            </a:r>
            <a:r>
              <a:rPr lang="en-US" altLang="ko-KR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r>
              <a:rPr lang="ko-KR" altLang="en-US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본교 졸업 및 학적보유자</a:t>
            </a:r>
            <a:endParaRPr lang="en-US" altLang="ko-KR" sz="11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=</a:t>
            </a:r>
            <a:r>
              <a:rPr lang="ko-KR" altLang="en-US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출신학교를</a:t>
            </a:r>
            <a:r>
              <a:rPr lang="en-US" altLang="ko-KR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“</a:t>
            </a:r>
            <a:r>
              <a:rPr lang="ko-KR" altLang="en-US" sz="1100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한국방송통신대학교</a:t>
            </a:r>
            <a:r>
              <a:rPr lang="en-US" altLang="ko-KR" sz="1100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＇</a:t>
            </a:r>
            <a:r>
              <a:rPr lang="ko-KR" altLang="en-US" sz="1100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선택 지원</a:t>
            </a:r>
            <a:endParaRPr lang="en-US" altLang="ko-KR" sz="1100" dirty="0">
              <a:solidFill>
                <a:srgbClr val="1F03ED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정부</a:t>
            </a:r>
            <a:r>
              <a:rPr lang="en-US" altLang="ko-KR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24,</a:t>
            </a:r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1100" dirty="0" err="1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자제출</a:t>
            </a:r>
            <a:r>
              <a:rPr lang="en-US" altLang="ko-KR" sz="1100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고교졸업 및 검정고시출신자</a:t>
            </a:r>
            <a:endParaRPr lang="en-US" altLang="ko-KR" sz="11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대학졸업자도 고등학교로 지원 가능</a:t>
            </a:r>
            <a:r>
              <a:rPr lang="en-US" altLang="ko-KR" sz="11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*</a:t>
            </a:r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홈페이지 시간제입학 안내 참고</a:t>
            </a:r>
          </a:p>
        </p:txBody>
      </p:sp>
    </p:spTree>
    <p:extLst>
      <p:ext uri="{BB962C8B-B14F-4D97-AF65-F5344CB8AC3E}">
        <p14:creationId xmlns:p14="http://schemas.microsoft.com/office/powerpoint/2010/main" val="2154288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1EB5AD96-998C-4CE2-B432-393A8BC2374D}"/>
              </a:ext>
            </a:extLst>
          </p:cNvPr>
          <p:cNvSpPr/>
          <p:nvPr/>
        </p:nvSpPr>
        <p:spPr>
          <a:xfrm>
            <a:off x="1661912" y="564955"/>
            <a:ext cx="8864999" cy="25999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 sz="2000" b="1"/>
            </a:pPr>
            <a:r>
              <a:rPr lang="en-US" sz="2400" dirty="0">
                <a:solidFill>
                  <a:srgbClr val="00B0F0"/>
                </a:solidFill>
              </a:rPr>
              <a:t>    </a:t>
            </a:r>
            <a:r>
              <a:rPr sz="2400" dirty="0">
                <a:solidFill>
                  <a:srgbClr val="00B0F0"/>
                </a:solidFill>
              </a:rPr>
              <a:t>STEP 0</a:t>
            </a:r>
            <a:r>
              <a:rPr lang="en-US" sz="2400" dirty="0">
                <a:solidFill>
                  <a:srgbClr val="00B0F0"/>
                </a:solidFill>
              </a:rPr>
              <a:t>3             </a:t>
            </a:r>
            <a:r>
              <a:rPr sz="2400" b="1" dirty="0" err="1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수강</a:t>
            </a: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 err="1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교과목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 err="1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선택</a:t>
            </a:r>
            <a:endParaRPr lang="en-US" sz="2400" b="1" dirty="0">
              <a:solidFill>
                <a:schemeClr val="tx1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 sz="1400"/>
            </a:pPr>
            <a:endParaRPr b="1" dirty="0">
              <a:solidFill>
                <a:srgbClr val="00B0F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 sz="1400"/>
            </a:pPr>
            <a:r>
              <a:rPr lang="en-US" sz="12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      </a:t>
            </a:r>
            <a:r>
              <a:rPr lang="ko-KR" altLang="en-US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지원학과의 교과목을 </a:t>
            </a:r>
            <a:r>
              <a:rPr lang="en-US" altLang="ko-KR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1</a:t>
            </a:r>
            <a:r>
              <a:rPr lang="ko-KR" altLang="en-US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과목 이상 포함하여 </a:t>
            </a:r>
            <a:r>
              <a:rPr sz="1600" b="1" dirty="0" err="1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최대</a:t>
            </a:r>
            <a:r>
              <a:rPr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</a:t>
            </a:r>
            <a:r>
              <a:rPr sz="1600" b="1" dirty="0">
                <a:solidFill>
                  <a:srgbClr val="1F03ED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4과목(12학점)</a:t>
            </a:r>
            <a:r>
              <a:rPr lang="ko-KR" altLang="en-US" sz="16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까지 신청 가능</a:t>
            </a:r>
            <a:endParaRPr sz="1600" b="1" dirty="0">
              <a:solidFill>
                <a:srgbClr val="00B0F0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>
              <a:defRPr sz="1400"/>
            </a:pPr>
            <a:r>
              <a:rPr lang="en-US" sz="1400" b="1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</a:t>
            </a:r>
            <a:r>
              <a:rPr sz="1600" b="1" dirty="0" err="1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실습</a:t>
            </a:r>
            <a:r>
              <a:rPr lang="en-US" sz="1600" b="1" dirty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sz="1600" b="1" dirty="0" err="1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과목</a:t>
            </a:r>
            <a:r>
              <a:rPr lang="ko-KR" altLang="en-US" sz="1600" b="1" dirty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은 </a:t>
            </a:r>
            <a:r>
              <a:rPr sz="1600" b="1" dirty="0" err="1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신청</a:t>
            </a:r>
            <a:r>
              <a:rPr sz="1600" b="1" dirty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sz="1600" b="1" dirty="0" err="1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불가</a:t>
            </a:r>
            <a:endParaRPr sz="1600" b="1" dirty="0">
              <a:solidFill>
                <a:srgbClr val="00B0F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>
              <a:defRPr sz="1400"/>
            </a:pPr>
            <a:r>
              <a:rPr lang="en-US" sz="1600" b="1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    </a:t>
            </a:r>
            <a:r>
              <a:rPr lang="ko-KR" altLang="en-US" sz="1600" b="1" dirty="0">
                <a:solidFill>
                  <a:srgbClr val="1F03ED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수강교과목</a:t>
            </a:r>
            <a:r>
              <a:rPr lang="ko-KR" altLang="en-US" sz="1600" b="1" dirty="0">
                <a:solidFill>
                  <a:srgbClr val="00B0F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1600" b="1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변경</a:t>
            </a:r>
            <a:r>
              <a:rPr lang="ko-KR" altLang="en-US" sz="1600" b="1" dirty="0">
                <a:solidFill>
                  <a:srgbClr val="1F03ED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은 </a:t>
            </a:r>
            <a:r>
              <a:rPr sz="1600" b="1" dirty="0" err="1">
                <a:solidFill>
                  <a:srgbClr val="1F03ED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지원서</a:t>
            </a:r>
            <a:r>
              <a:rPr sz="1600" b="1" dirty="0">
                <a:solidFill>
                  <a:srgbClr val="1F03ED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sz="1600" b="1" dirty="0" err="1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접수기간</a:t>
            </a:r>
            <a:r>
              <a:rPr lang="ko-KR" altLang="en-US" sz="1600" b="1" dirty="0">
                <a:solidFill>
                  <a:srgbClr val="1F03ED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에만</a:t>
            </a:r>
            <a:r>
              <a:rPr sz="1600" b="1" dirty="0">
                <a:solidFill>
                  <a:srgbClr val="1F03ED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</a:t>
            </a:r>
            <a:r>
              <a:rPr sz="1600" b="1" dirty="0" err="1">
                <a:solidFill>
                  <a:srgbClr val="1F03ED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가능</a:t>
            </a:r>
            <a:r>
              <a:rPr lang="en-US" sz="1600" b="1" dirty="0">
                <a:solidFill>
                  <a:srgbClr val="1F03ED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학기 시작 후 변경 불가</a:t>
            </a:r>
            <a:r>
              <a:rPr lang="en-US" altLang="ko-KR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수업유형 확인</a:t>
            </a:r>
            <a:r>
              <a:rPr lang="en-US" altLang="ko-KR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 sz="1400"/>
            </a:pPr>
            <a:r>
              <a:rPr lang="en-US" sz="1200" b="1" dirty="0">
                <a:solidFill>
                  <a:schemeClr val="accent6">
                    <a:lumMod val="75000"/>
                  </a:schemeClr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</a:t>
            </a:r>
          </a:p>
          <a:p>
            <a:pPr>
              <a:defRPr sz="1400"/>
            </a:pPr>
            <a:r>
              <a:rPr lang="en-US" sz="1200" b="1" dirty="0">
                <a:solidFill>
                  <a:schemeClr val="accent6">
                    <a:lumMod val="75000"/>
                  </a:schemeClr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      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모든 수강신청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(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변경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)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은 한국방송통신대 수강신청원칙에 따름</a:t>
            </a:r>
          </a:p>
          <a:p>
            <a:pPr>
              <a:defRPr sz="1400"/>
            </a:pPr>
            <a:r>
              <a:rPr lang="ko-KR" altLang="en-US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시간제등록제로 취득한 학점은 대학</a:t>
            </a:r>
            <a:r>
              <a:rPr lang="en-US" altLang="ko-KR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교</a:t>
            </a:r>
            <a:r>
              <a:rPr lang="en-US" altLang="ko-KR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200" b="1" kern="0" spc="0" dirty="0">
                <a:solidFill>
                  <a:schemeClr val="accent6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의 졸업학점으로 인정되지 않음</a:t>
            </a:r>
            <a:endParaRPr lang="ko-KR" altLang="en-US" sz="1200" b="1" kern="0" spc="0" dirty="0">
              <a:solidFill>
                <a:schemeClr val="accent6">
                  <a:lumMod val="75000"/>
                </a:schemeClr>
              </a:solidFill>
              <a:effectLst/>
              <a:latin typeface="바탕" panose="02030600000101010101" pitchFamily="18" charset="-127"/>
              <a:ea typeface="맑은 고딕" panose="020B0503020000020004" pitchFamily="50" charset="-127"/>
            </a:endParaRPr>
          </a:p>
          <a:p>
            <a:pPr>
              <a:defRPr sz="1400"/>
            </a:pPr>
            <a:r>
              <a:rPr lang="ko-KR" altLang="en-US" sz="1200" b="0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                             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자세한 사항은 홈페이지         입학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          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[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시간제입학안내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]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Noto DemiLight"/>
              </a:rPr>
              <a:t>참고</a:t>
            </a:r>
            <a:endParaRPr lang="ko-KR" altLang="en-US" sz="1200" b="1" dirty="0">
              <a:solidFill>
                <a:schemeClr val="accent6">
                  <a:lumMod val="75000"/>
                </a:schemeClr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>
              <a:defRPr sz="1400"/>
            </a:pPr>
            <a:r>
              <a:rPr lang="en-US" sz="1200" b="1" dirty="0">
                <a:solidFill>
                  <a:srgbClr val="00B0F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       </a:t>
            </a:r>
            <a:r>
              <a:rPr lang="ko-KR" altLang="en-US" sz="1200" b="1" kern="0" spc="-10" dirty="0">
                <a:solidFill>
                  <a:schemeClr val="accent6">
                    <a:lumMod val="75000"/>
                  </a:schemeClr>
                </a:solidFill>
                <a:effectLst/>
                <a:latin typeface="새굴림" panose="02030600000101010101" pitchFamily="18" charset="-127"/>
                <a:ea typeface="새굴림" panose="02030600000101010101" pitchFamily="18" charset="-127"/>
              </a:rPr>
              <a:t>해외거주자는 </a:t>
            </a:r>
            <a:r>
              <a:rPr lang="en-US" altLang="ko-KR" sz="1200" b="1" kern="0" spc="-10" dirty="0">
                <a:solidFill>
                  <a:schemeClr val="accent6">
                    <a:lumMod val="75000"/>
                  </a:schemeClr>
                </a:solidFill>
                <a:effectLst/>
                <a:latin typeface="새굴림" panose="02030600000101010101" pitchFamily="18" charset="-127"/>
                <a:ea typeface="새굴림" panose="02030600000101010101" pitchFamily="18" charset="-127"/>
              </a:rPr>
              <a:t>(</a:t>
            </a:r>
            <a:r>
              <a:rPr lang="ko-KR" altLang="en-US" sz="1200" b="1" kern="0" spc="-10" dirty="0">
                <a:solidFill>
                  <a:schemeClr val="accent6">
                    <a:lumMod val="75000"/>
                  </a:schemeClr>
                </a:solidFill>
                <a:effectLst/>
                <a:latin typeface="새굴림" panose="02030600000101010101" pitchFamily="18" charset="-127"/>
                <a:ea typeface="새굴림" panose="02030600000101010101" pitchFamily="18" charset="-127"/>
              </a:rPr>
              <a:t>국내</a:t>
            </a:r>
            <a:r>
              <a:rPr lang="en-US" altLang="ko-KR" sz="1200" b="1" kern="0" spc="-10" dirty="0">
                <a:solidFill>
                  <a:schemeClr val="accent6">
                    <a:lumMod val="75000"/>
                  </a:schemeClr>
                </a:solidFill>
                <a:effectLst/>
                <a:latin typeface="새굴림" panose="02030600000101010101" pitchFamily="18" charset="-127"/>
                <a:ea typeface="새굴림" panose="02030600000101010101" pitchFamily="18" charset="-127"/>
              </a:rPr>
              <a:t>)</a:t>
            </a:r>
            <a:r>
              <a:rPr lang="ko-KR" altLang="en-US" sz="1200" b="1" kern="0" spc="-10" dirty="0">
                <a:solidFill>
                  <a:schemeClr val="accent6">
                    <a:lumMod val="75000"/>
                  </a:schemeClr>
                </a:solidFill>
                <a:effectLst/>
                <a:latin typeface="새굴림" panose="02030600000101010101" pitchFamily="18" charset="-127"/>
                <a:ea typeface="새굴림" panose="02030600000101010101" pitchFamily="18" charset="-127"/>
              </a:rPr>
              <a:t>수강지역대학에 직접 출석 해 시험 응시가 가능한 경우에만 지원 가능</a:t>
            </a:r>
            <a:endParaRPr lang="en-US" sz="1200" b="1" dirty="0">
              <a:solidFill>
                <a:schemeClr val="accent6">
                  <a:lumMod val="75000"/>
                </a:schemeClr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</p:txBody>
      </p:sp>
      <p:sp>
        <p:nvSpPr>
          <p:cNvPr id="3" name="순서도: 연결자 2">
            <a:extLst>
              <a:ext uri="{FF2B5EF4-FFF2-40B4-BE49-F238E27FC236}">
                <a16:creationId xmlns:a16="http://schemas.microsoft.com/office/drawing/2014/main" id="{B20D3172-3660-4BD8-A4D2-D049F1580857}"/>
              </a:ext>
            </a:extLst>
          </p:cNvPr>
          <p:cNvSpPr/>
          <p:nvPr/>
        </p:nvSpPr>
        <p:spPr>
          <a:xfrm>
            <a:off x="2530265" y="1370027"/>
            <a:ext cx="190476" cy="152399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순서도: 연결자 3">
            <a:extLst>
              <a:ext uri="{FF2B5EF4-FFF2-40B4-BE49-F238E27FC236}">
                <a16:creationId xmlns:a16="http://schemas.microsoft.com/office/drawing/2014/main" id="{4D5E448C-0C75-482F-9928-4C3C68813527}"/>
              </a:ext>
            </a:extLst>
          </p:cNvPr>
          <p:cNvSpPr/>
          <p:nvPr/>
        </p:nvSpPr>
        <p:spPr>
          <a:xfrm>
            <a:off x="2530871" y="1661248"/>
            <a:ext cx="190476" cy="152399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순서도: 연결자 4">
            <a:extLst>
              <a:ext uri="{FF2B5EF4-FFF2-40B4-BE49-F238E27FC236}">
                <a16:creationId xmlns:a16="http://schemas.microsoft.com/office/drawing/2014/main" id="{AAB798D4-4002-42EA-AAFD-32908E540ACE}"/>
              </a:ext>
            </a:extLst>
          </p:cNvPr>
          <p:cNvSpPr/>
          <p:nvPr/>
        </p:nvSpPr>
        <p:spPr>
          <a:xfrm>
            <a:off x="2547271" y="1888324"/>
            <a:ext cx="190476" cy="152399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해 5">
            <a:extLst>
              <a:ext uri="{FF2B5EF4-FFF2-40B4-BE49-F238E27FC236}">
                <a16:creationId xmlns:a16="http://schemas.microsoft.com/office/drawing/2014/main" id="{1BCED50E-9ECE-453E-B6B9-AACDD51DCEBF}"/>
              </a:ext>
            </a:extLst>
          </p:cNvPr>
          <p:cNvSpPr/>
          <p:nvPr/>
        </p:nvSpPr>
        <p:spPr>
          <a:xfrm>
            <a:off x="2747444" y="2292002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해 6">
            <a:extLst>
              <a:ext uri="{FF2B5EF4-FFF2-40B4-BE49-F238E27FC236}">
                <a16:creationId xmlns:a16="http://schemas.microsoft.com/office/drawing/2014/main" id="{E5602503-C30F-45A4-959E-A254383765D9}"/>
              </a:ext>
            </a:extLst>
          </p:cNvPr>
          <p:cNvSpPr/>
          <p:nvPr/>
        </p:nvSpPr>
        <p:spPr>
          <a:xfrm>
            <a:off x="2744794" y="2484266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해 7">
            <a:extLst>
              <a:ext uri="{FF2B5EF4-FFF2-40B4-BE49-F238E27FC236}">
                <a16:creationId xmlns:a16="http://schemas.microsoft.com/office/drawing/2014/main" id="{54561CF0-3DC8-4865-A389-36CB3400D420}"/>
              </a:ext>
            </a:extLst>
          </p:cNvPr>
          <p:cNvSpPr/>
          <p:nvPr/>
        </p:nvSpPr>
        <p:spPr>
          <a:xfrm>
            <a:off x="2750247" y="2648487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E30B8FAB-4A0C-4204-BA58-18886B78B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912" y="3249473"/>
            <a:ext cx="8461374" cy="3073224"/>
          </a:xfrm>
          <a:prstGeom prst="rect">
            <a:avLst/>
          </a:prstGeom>
        </p:spPr>
      </p:pic>
      <p:sp>
        <p:nvSpPr>
          <p:cNvPr id="14" name="해 13">
            <a:extLst>
              <a:ext uri="{FF2B5EF4-FFF2-40B4-BE49-F238E27FC236}">
                <a16:creationId xmlns:a16="http://schemas.microsoft.com/office/drawing/2014/main" id="{A40B4F7E-9A62-409B-8777-A6D7B0E5389F}"/>
              </a:ext>
            </a:extLst>
          </p:cNvPr>
          <p:cNvSpPr/>
          <p:nvPr/>
        </p:nvSpPr>
        <p:spPr>
          <a:xfrm>
            <a:off x="2761828" y="2830201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A6AAE5D0-DB94-477A-90A3-EBEC7C00FDEF}"/>
              </a:ext>
            </a:extLst>
          </p:cNvPr>
          <p:cNvCxnSpPr/>
          <p:nvPr/>
        </p:nvCxnSpPr>
        <p:spPr>
          <a:xfrm>
            <a:off x="4581525" y="2701950"/>
            <a:ext cx="24765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8919B8EF-4AA4-4B7C-BF35-8CBC87AA288C}"/>
              </a:ext>
            </a:extLst>
          </p:cNvPr>
          <p:cNvCxnSpPr/>
          <p:nvPr/>
        </p:nvCxnSpPr>
        <p:spPr>
          <a:xfrm>
            <a:off x="5172075" y="2701950"/>
            <a:ext cx="24765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ED4DC9F-685E-48C0-832F-912B93107D96}"/>
              </a:ext>
            </a:extLst>
          </p:cNvPr>
          <p:cNvSpPr txBox="1"/>
          <p:nvPr/>
        </p:nvSpPr>
        <p:spPr>
          <a:xfrm>
            <a:off x="7248525" y="5014685"/>
            <a:ext cx="3429000" cy="814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교과목 </a:t>
            </a:r>
            <a:r>
              <a:rPr lang="ko-KR" altLang="en-US" sz="1100" b="1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선택시</a:t>
            </a:r>
            <a:r>
              <a:rPr lang="ko-KR" altLang="en-US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 수업유형 확인</a:t>
            </a:r>
            <a:r>
              <a:rPr lang="en-US" altLang="ko-KR" sz="11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1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전공학과 필수</a:t>
            </a:r>
            <a:r>
              <a:rPr lang="en-US" altLang="ko-KR" sz="11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11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과목 선택</a:t>
            </a:r>
            <a:r>
              <a:rPr lang="ko-KR" altLang="en-US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 후 타 학과 과목 선택가능</a:t>
            </a:r>
            <a:r>
              <a:rPr lang="en-US" altLang="ko-KR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최대</a:t>
            </a:r>
            <a:r>
              <a:rPr lang="en-US" altLang="ko-KR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과목수강가능</a:t>
            </a:r>
            <a:r>
              <a:rPr lang="en-US" altLang="ko-KR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*</a:t>
            </a:r>
            <a:r>
              <a:rPr lang="ko-KR" altLang="en-US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유의사항</a:t>
            </a:r>
            <a:r>
              <a:rPr lang="en-US" altLang="ko-KR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1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교과목 변경은 접수기간에만 가능함 </a:t>
            </a:r>
          </a:p>
        </p:txBody>
      </p:sp>
    </p:spTree>
    <p:extLst>
      <p:ext uri="{BB962C8B-B14F-4D97-AF65-F5344CB8AC3E}">
        <p14:creationId xmlns:p14="http://schemas.microsoft.com/office/powerpoint/2010/main" val="3488823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B97E08D-1390-4B04-81A1-B3C38D6C2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51" y="1546263"/>
            <a:ext cx="4476750" cy="5121236"/>
          </a:xfrm>
          <a:prstGeom prst="rect">
            <a:avLst/>
          </a:prstGeom>
        </p:spPr>
      </p:pic>
      <p:sp>
        <p:nvSpPr>
          <p:cNvPr id="4" name="Rounded Rectangle 7">
            <a:extLst>
              <a:ext uri="{FF2B5EF4-FFF2-40B4-BE49-F238E27FC236}">
                <a16:creationId xmlns:a16="http://schemas.microsoft.com/office/drawing/2014/main" id="{F2EAEA59-1F47-4C02-84FB-A9CAC5B2A8AC}"/>
              </a:ext>
            </a:extLst>
          </p:cNvPr>
          <p:cNvSpPr/>
          <p:nvPr/>
        </p:nvSpPr>
        <p:spPr>
          <a:xfrm>
            <a:off x="1638300" y="190501"/>
            <a:ext cx="8839200" cy="1266824"/>
          </a:xfrm>
          <a:prstGeom prst="roundRect">
            <a:avLst>
              <a:gd name="adj" fmla="val 3089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1E3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rPr lang="ko-KR" altLang="en-US" sz="2400" dirty="0">
                <a:solidFill>
                  <a:srgbClr val="00B0F0"/>
                </a:solidFill>
              </a:rPr>
              <a:t>      </a:t>
            </a:r>
          </a:p>
          <a:p>
            <a:pPr>
              <a:defRPr sz="2000" b="1"/>
            </a:pPr>
            <a:endParaRPr lang="ko-KR" altLang="en-US" sz="2400" dirty="0">
              <a:solidFill>
                <a:srgbClr val="00B0F0"/>
              </a:solidFill>
            </a:endParaRPr>
          </a:p>
          <a:p>
            <a:pPr>
              <a:defRPr sz="2000" b="1"/>
            </a:pPr>
            <a:endParaRPr lang="ko-KR" altLang="en-US" sz="2400" dirty="0">
              <a:solidFill>
                <a:srgbClr val="00B0F0"/>
              </a:solidFill>
            </a:endParaRPr>
          </a:p>
          <a:p>
            <a:pPr>
              <a:defRPr sz="2000" b="1"/>
            </a:pPr>
            <a:r>
              <a:rPr lang="ko-KR" altLang="en-US" sz="2400" dirty="0">
                <a:solidFill>
                  <a:srgbClr val="00B0F0"/>
                </a:solidFill>
              </a:rPr>
              <a:t>      </a:t>
            </a:r>
            <a:endParaRPr lang="en-US" altLang="ko-KR" sz="2400" dirty="0">
              <a:solidFill>
                <a:srgbClr val="00B0F0"/>
              </a:solidFill>
            </a:endParaRPr>
          </a:p>
          <a:p>
            <a:pPr>
              <a:defRPr sz="2000" b="1"/>
            </a:pPr>
            <a:r>
              <a:rPr lang="en-US" altLang="ko-KR"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STEP 04         </a:t>
            </a:r>
            <a:r>
              <a:rPr lang="ko-KR" alt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지원서 작성 제출</a:t>
            </a:r>
            <a:r>
              <a:rPr lang="en-US" altLang="ko-KR" sz="16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6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최종 확인</a:t>
            </a:r>
            <a:r>
              <a:rPr lang="en-US" altLang="ko-KR" sz="16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1600" b="1" dirty="0">
              <a:solidFill>
                <a:schemeClr val="tx1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  <a:defRPr sz="2000" b="1"/>
            </a:pPr>
            <a:endParaRPr lang="ko-KR" altLang="en-US" sz="800" b="1" dirty="0">
              <a:solidFill>
                <a:schemeClr val="tx1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100" b="0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             </a:t>
            </a:r>
            <a:r>
              <a:rPr lang="ko-KR" altLang="en-US" sz="1600" b="0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지원서 </a:t>
            </a:r>
            <a:r>
              <a:rPr lang="en-US" altLang="ko-KR" sz="1600" b="0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“</a:t>
            </a:r>
            <a:r>
              <a:rPr lang="ko-KR" altLang="en-US" sz="1600" b="0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제출</a:t>
            </a:r>
            <a:r>
              <a:rPr lang="en-US" altLang="ko-KR" sz="1600" b="0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＂</a:t>
            </a:r>
            <a:r>
              <a:rPr lang="ko-KR" altLang="en-US" sz="1600" b="0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전 확인하세요</a:t>
            </a:r>
            <a:r>
              <a:rPr lang="en-US" altLang="ko-KR" sz="1400" b="1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.(</a:t>
            </a:r>
            <a:r>
              <a:rPr lang="ko-KR" altLang="en-US" sz="1400" b="1" i="0" dirty="0" err="1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접수문자알림</a:t>
            </a:r>
            <a:r>
              <a:rPr lang="ko-KR" altLang="en-US" sz="1400" b="1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후 수정 불가</a:t>
            </a:r>
            <a:r>
              <a:rPr lang="en-US" altLang="ko-KR" sz="1400" b="1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800" b="1" dirty="0">
                <a:solidFill>
                  <a:schemeClr val="accent6">
                    <a:lumMod val="75000"/>
                  </a:schemeClr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                     </a:t>
            </a: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접수 안내 문자 알림 받기전에는 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“</a:t>
            </a: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지원서 수정 가능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“ </a:t>
            </a:r>
            <a:endParaRPr lang="ko-KR" altLang="en-US" sz="12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defRPr sz="2000" b="1"/>
            </a:pPr>
            <a:r>
              <a:rPr lang="ko-KR" altLang="en-US" sz="8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                  </a:t>
            </a:r>
          </a:p>
          <a:p>
            <a:pPr>
              <a:defRPr sz="2000" b="1"/>
            </a:pPr>
            <a:r>
              <a:rPr lang="ko-KR" altLang="en-US" sz="2400" b="1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         </a:t>
            </a:r>
            <a:r>
              <a:rPr lang="ko-KR" altLang="en-US" sz="2400" b="1" i="0" dirty="0"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ko-KR" altLang="en-US" sz="1600" dirty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  <a:defRPr sz="1400"/>
            </a:pPr>
            <a:r>
              <a:rPr lang="ko-KR" altLang="en-US" sz="1600" b="1" i="0" dirty="0">
                <a:solidFill>
                  <a:srgbClr val="00B0F0"/>
                </a:solidFill>
                <a:effectLst/>
                <a:latin typeface="+mj-ea"/>
                <a:ea typeface="+mj-ea"/>
              </a:rPr>
              <a:t>                        </a:t>
            </a:r>
            <a:endParaRPr lang="ko-KR" altLang="en-US" sz="1600" b="1" i="0" dirty="0">
              <a:solidFill>
                <a:srgbClr val="E77800"/>
              </a:solidFill>
              <a:effectLst/>
              <a:latin typeface="+mj-ea"/>
              <a:ea typeface="+mj-ea"/>
            </a:endParaRPr>
          </a:p>
          <a:p>
            <a:pPr>
              <a:defRPr sz="1400"/>
            </a:pPr>
            <a:endParaRPr lang="ko-KR" altLang="en-US" sz="1600" dirty="0">
              <a:solidFill>
                <a:srgbClr val="00B0F0"/>
              </a:solidFill>
            </a:endParaRPr>
          </a:p>
          <a:p>
            <a:pPr>
              <a:defRPr sz="2000" b="1"/>
            </a:pPr>
            <a:r>
              <a:rPr lang="ko-KR" alt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   </a:t>
            </a:r>
          </a:p>
        </p:txBody>
      </p:sp>
      <p:sp>
        <p:nvSpPr>
          <p:cNvPr id="5" name="순서도: 연결자 4">
            <a:extLst>
              <a:ext uri="{FF2B5EF4-FFF2-40B4-BE49-F238E27FC236}">
                <a16:creationId xmlns:a16="http://schemas.microsoft.com/office/drawing/2014/main" id="{BE0FAD4F-F671-4325-959B-9C82CDC3F2BA}"/>
              </a:ext>
            </a:extLst>
          </p:cNvPr>
          <p:cNvSpPr/>
          <p:nvPr/>
        </p:nvSpPr>
        <p:spPr>
          <a:xfrm>
            <a:off x="2894293" y="823913"/>
            <a:ext cx="152400" cy="180923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DCE33AFE-1980-4E1C-8AAC-D611778C8E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5364" y="1631988"/>
            <a:ext cx="5145446" cy="5121236"/>
          </a:xfrm>
          <a:prstGeom prst="rect">
            <a:avLst/>
          </a:prstGeom>
        </p:spPr>
      </p:pic>
      <p:sp>
        <p:nvSpPr>
          <p:cNvPr id="2" name="화살표: 오른쪽 1">
            <a:extLst>
              <a:ext uri="{FF2B5EF4-FFF2-40B4-BE49-F238E27FC236}">
                <a16:creationId xmlns:a16="http://schemas.microsoft.com/office/drawing/2014/main" id="{A1B7AD69-C5FF-47A9-870C-9D94C9EE2619}"/>
              </a:ext>
            </a:extLst>
          </p:cNvPr>
          <p:cNvSpPr/>
          <p:nvPr/>
        </p:nvSpPr>
        <p:spPr>
          <a:xfrm>
            <a:off x="5219700" y="3495676"/>
            <a:ext cx="781050" cy="40005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해 8">
            <a:extLst>
              <a:ext uri="{FF2B5EF4-FFF2-40B4-BE49-F238E27FC236}">
                <a16:creationId xmlns:a16="http://schemas.microsoft.com/office/drawing/2014/main" id="{EB2E8715-710F-4FDD-81CA-3628753C1D1B}"/>
              </a:ext>
            </a:extLst>
          </p:cNvPr>
          <p:cNvSpPr/>
          <p:nvPr/>
        </p:nvSpPr>
        <p:spPr>
          <a:xfrm>
            <a:off x="3047767" y="1147708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188FA3-4600-4A77-B67D-E1E81F793487}"/>
              </a:ext>
            </a:extLst>
          </p:cNvPr>
          <p:cNvSpPr txBox="1"/>
          <p:nvPr/>
        </p:nvSpPr>
        <p:spPr>
          <a:xfrm>
            <a:off x="3952875" y="1631988"/>
            <a:ext cx="12668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부속서류제출 해야 </a:t>
            </a:r>
            <a:endParaRPr lang="en-US" altLang="ko-KR" sz="11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1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지원접수 완료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417E8A-21FE-4AB0-9EA9-62B58A279A15}"/>
              </a:ext>
            </a:extLst>
          </p:cNvPr>
          <p:cNvSpPr txBox="1"/>
          <p:nvPr/>
        </p:nvSpPr>
        <p:spPr>
          <a:xfrm>
            <a:off x="6705600" y="4775327"/>
            <a:ext cx="2235814" cy="560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접수완료 안내 문자 받기 전까지 지원서는 수정 가능</a:t>
            </a:r>
          </a:p>
        </p:txBody>
      </p:sp>
    </p:spTree>
    <p:extLst>
      <p:ext uri="{BB962C8B-B14F-4D97-AF65-F5344CB8AC3E}">
        <p14:creationId xmlns:p14="http://schemas.microsoft.com/office/powerpoint/2010/main" val="3557251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8DD226C-AEA6-4F61-9079-F8A88487FC33}"/>
              </a:ext>
            </a:extLst>
          </p:cNvPr>
          <p:cNvSpPr/>
          <p:nvPr/>
        </p:nvSpPr>
        <p:spPr>
          <a:xfrm>
            <a:off x="1358101" y="801836"/>
            <a:ext cx="8986049" cy="49893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1E3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endParaRPr lang="en-US" dirty="0">
              <a:solidFill>
                <a:srgbClr val="00B0F0"/>
              </a:solidFill>
            </a:endParaRPr>
          </a:p>
          <a:p>
            <a:pPr>
              <a:defRPr sz="2000" b="1"/>
            </a:pPr>
            <a:endParaRPr lang="en-US" dirty="0">
              <a:solidFill>
                <a:srgbClr val="00B0F0"/>
              </a:solidFill>
            </a:endParaRPr>
          </a:p>
          <a:p>
            <a:pPr>
              <a:defRPr sz="2000" b="1"/>
            </a:pPr>
            <a:r>
              <a:rPr lang="en-US" altLang="ko-KR" sz="2400" dirty="0">
                <a:solidFill>
                  <a:srgbClr val="00B0F0"/>
                </a:solidFill>
              </a:rPr>
              <a:t>      </a:t>
            </a:r>
            <a:r>
              <a:rPr lang="en-US" altLang="ko-KR"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STEP 05         </a:t>
            </a:r>
            <a:r>
              <a:rPr sz="2400" b="1" dirty="0" err="1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지원서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 err="1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작성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 err="1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완료</a:t>
            </a:r>
            <a:endParaRPr lang="en-US" sz="2400" b="1" dirty="0">
              <a:solidFill>
                <a:schemeClr val="tx1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 sz="2000" b="1"/>
            </a:pPr>
            <a:endParaRPr lang="en-US" sz="1100" b="1" dirty="0">
              <a:solidFill>
                <a:schemeClr val="tx1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 sz="2000" b="1"/>
            </a:pPr>
            <a:endParaRPr lang="en-US" sz="1100" b="1" dirty="0">
              <a:solidFill>
                <a:schemeClr val="tx1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 sz="1400"/>
            </a:pPr>
            <a:r>
              <a:rPr lang="en-US" b="1" dirty="0">
                <a:solidFill>
                  <a:srgbClr val="00B0F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  </a:t>
            </a:r>
          </a:p>
          <a:p>
            <a:pPr>
              <a:defRPr sz="1400"/>
            </a:pPr>
            <a:r>
              <a:rPr lang="en-US" sz="1600" b="1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</a:t>
            </a:r>
            <a:r>
              <a:rPr lang="ko-KR" altLang="en-US" sz="1600" b="1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서류 제출 면제 대상자 </a:t>
            </a:r>
            <a:r>
              <a:rPr lang="en-US" altLang="ko-KR" sz="1600" b="1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: </a:t>
            </a:r>
            <a:r>
              <a:rPr lang="en-US" altLang="ko-KR" sz="1600" b="1" i="0" dirty="0">
                <a:solidFill>
                  <a:srgbClr val="FF000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“</a:t>
            </a:r>
            <a:r>
              <a:rPr lang="ko-KR" altLang="en-US" sz="1600" b="1" i="0" dirty="0">
                <a:solidFill>
                  <a:srgbClr val="FF000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면제” </a:t>
            </a:r>
            <a:r>
              <a:rPr lang="ko-KR" altLang="en-US" sz="1600" b="1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표시</a:t>
            </a:r>
            <a:endParaRPr lang="en-US" altLang="ko-KR" sz="1600" b="1" i="0" dirty="0">
              <a:solidFill>
                <a:srgbClr val="00B0F0"/>
              </a:solidFill>
              <a:effectLst/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>
              <a:defRPr sz="1400"/>
            </a:pPr>
            <a:endParaRPr lang="ko-KR" altLang="en-US" sz="1100" b="1" i="0" dirty="0">
              <a:solidFill>
                <a:schemeClr val="accent6">
                  <a:lumMod val="75000"/>
                </a:schemeClr>
              </a:solidFill>
              <a:effectLst/>
              <a:latin typeface="Noto DemiLight"/>
            </a:endParaRPr>
          </a:p>
          <a:p>
            <a:pPr>
              <a:defRPr sz="1400"/>
            </a:pPr>
            <a:r>
              <a:rPr lang="en-US" sz="1100" b="1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          </a:t>
            </a:r>
            <a:r>
              <a:rPr lang="ko-KR" altLang="en-US" sz="1600" b="1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서류 제출 대상자 </a:t>
            </a:r>
            <a:r>
              <a:rPr lang="en-US" altLang="ko-KR" sz="1600" b="1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: </a:t>
            </a:r>
            <a:r>
              <a:rPr lang="ko-KR" altLang="en-US" sz="1600" b="1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제출서류 목록 표시</a:t>
            </a:r>
            <a:endParaRPr lang="en-US" altLang="ko-KR" sz="1600" b="1" i="0" dirty="0">
              <a:solidFill>
                <a:srgbClr val="00B0F0"/>
              </a:solidFill>
              <a:effectLst/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>
              <a:defRPr sz="1400"/>
            </a:pPr>
            <a:endParaRPr lang="en-US" altLang="ko-KR" sz="1600" b="1" i="0" dirty="0">
              <a:solidFill>
                <a:srgbClr val="00B0F0"/>
              </a:solidFill>
              <a:effectLst/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>
              <a:lnSpc>
                <a:spcPct val="150000"/>
              </a:lnSpc>
              <a:defRPr sz="1400"/>
            </a:pPr>
            <a:r>
              <a:rPr lang="en-US" altLang="ko-KR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                                     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출신학교 졸업</a:t>
            </a:r>
            <a:r>
              <a:rPr lang="en-US" altLang="ko-KR" sz="14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(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예정</a:t>
            </a:r>
            <a:r>
              <a:rPr lang="en-US" altLang="ko-KR" sz="14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)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증명서 </a:t>
            </a:r>
            <a:r>
              <a:rPr lang="en-US" altLang="ko-KR" sz="14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,</a:t>
            </a:r>
            <a:r>
              <a:rPr lang="ko-KR" altLang="en-US" sz="14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수료자 수료증명서</a:t>
            </a:r>
            <a:endParaRPr lang="en-US" altLang="ko-KR" b="1" dirty="0">
              <a:solidFill>
                <a:schemeClr val="accent6">
                  <a:lumMod val="75000"/>
                </a:schemeClr>
              </a:solidFill>
              <a:latin typeface="Noto DemiLight"/>
            </a:endParaRPr>
          </a:p>
          <a:p>
            <a:pPr>
              <a:lnSpc>
                <a:spcPct val="200000"/>
              </a:lnSpc>
              <a:defRPr sz="1400"/>
            </a:pPr>
            <a:r>
              <a:rPr lang="en-US" altLang="ko-KR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                                     </a:t>
            </a:r>
            <a:r>
              <a:rPr lang="ko-KR" altLang="en-US" sz="14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고교졸업증명서 또는  검정고시 합격자증명서</a:t>
            </a:r>
            <a:r>
              <a:rPr lang="en-US" altLang="ko-KR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 (</a:t>
            </a:r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정부</a:t>
            </a:r>
            <a:r>
              <a:rPr lang="en-US" altLang="ko-KR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24 </a:t>
            </a:r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제</a:t>
            </a:r>
            <a:r>
              <a:rPr lang="en-US" altLang="ko-KR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3</a:t>
            </a:r>
            <a:r>
              <a:rPr lang="ko-KR" altLang="en-US" b="1" dirty="0" err="1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자제출</a:t>
            </a:r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 가능</a:t>
            </a:r>
            <a:r>
              <a:rPr lang="en-US" altLang="ko-KR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)</a:t>
            </a:r>
          </a:p>
          <a:p>
            <a:pPr>
              <a:lnSpc>
                <a:spcPct val="200000"/>
              </a:lnSpc>
              <a:defRPr sz="1400"/>
            </a:pPr>
            <a:r>
              <a:rPr lang="en-US" altLang="ko-KR" sz="1400" b="1" dirty="0">
                <a:solidFill>
                  <a:schemeClr val="accent6">
                    <a:lumMod val="75000"/>
                  </a:schemeClr>
                </a:solidFill>
                <a:latin typeface="Noto DemiLight"/>
              </a:rPr>
              <a:t>                               </a:t>
            </a:r>
            <a:r>
              <a:rPr lang="en-US" altLang="ko-KR" sz="1400" b="1" dirty="0">
                <a:solidFill>
                  <a:srgbClr val="1F03ED"/>
                </a:solidFill>
                <a:latin typeface="Noto DemiLight"/>
              </a:rPr>
              <a:t>     </a:t>
            </a:r>
            <a:r>
              <a:rPr lang="en-US" altLang="ko-KR" sz="1400" b="1" i="0" dirty="0">
                <a:solidFill>
                  <a:srgbClr val="1F03ED"/>
                </a:solidFill>
                <a:effectLst/>
                <a:latin typeface="+mj-ea"/>
                <a:ea typeface="+mj-ea"/>
              </a:rPr>
              <a:t> </a:t>
            </a:r>
            <a:r>
              <a:rPr lang="ko-KR" altLang="en-US" sz="1400" b="1" i="0" dirty="0">
                <a:solidFill>
                  <a:srgbClr val="1F03ED"/>
                </a:solidFill>
                <a:effectLst/>
                <a:latin typeface="+mj-ea"/>
                <a:ea typeface="+mj-ea"/>
              </a:rPr>
              <a:t>지원서작성 완료 후 부속서류 제출하시면 </a:t>
            </a:r>
            <a:r>
              <a:rPr lang="en-US" altLang="ko-KR" sz="1400" b="1" i="0" dirty="0">
                <a:solidFill>
                  <a:srgbClr val="1F03ED"/>
                </a:solidFill>
                <a:effectLst/>
                <a:latin typeface="+mj-ea"/>
                <a:ea typeface="+mj-ea"/>
              </a:rPr>
              <a:t>(</a:t>
            </a:r>
            <a:r>
              <a:rPr lang="ko-KR" altLang="en-US" sz="1400" b="1" i="0" dirty="0">
                <a:solidFill>
                  <a:srgbClr val="1F03ED"/>
                </a:solidFill>
                <a:effectLst/>
                <a:latin typeface="+mj-ea"/>
                <a:ea typeface="+mj-ea"/>
              </a:rPr>
              <a:t>입학과에서 접수 후 안내 문자 알림</a:t>
            </a:r>
            <a:r>
              <a:rPr lang="en-US" altLang="ko-KR" sz="1400" b="1" i="0" dirty="0">
                <a:solidFill>
                  <a:srgbClr val="1F03ED"/>
                </a:solidFill>
                <a:effectLst/>
                <a:latin typeface="+mj-ea"/>
                <a:ea typeface="+mj-ea"/>
              </a:rPr>
              <a:t>) </a:t>
            </a:r>
            <a:endParaRPr lang="en-US" altLang="ko-KR" sz="1400" b="1" dirty="0">
              <a:solidFill>
                <a:srgbClr val="1F03ED"/>
              </a:solidFill>
              <a:latin typeface="+mn-ea"/>
            </a:endParaRPr>
          </a:p>
          <a:p>
            <a:pPr>
              <a:lnSpc>
                <a:spcPct val="150000"/>
              </a:lnSpc>
              <a:defRPr sz="1400"/>
            </a:pP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                 *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제출 후에는 지원서 작성 수정이 불가하므로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,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제출 전에 필수사항과 수강교과목 등을 </a:t>
            </a: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신중하게 확인한 후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  <a:defRPr sz="1400"/>
            </a:pP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                   제출하시기 바랍니다</a:t>
            </a: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.</a:t>
            </a:r>
          </a:p>
          <a:p>
            <a:pPr>
              <a:lnSpc>
                <a:spcPct val="150000"/>
              </a:lnSpc>
              <a:defRPr sz="1400"/>
            </a:pPr>
            <a:r>
              <a:rPr lang="en-US" altLang="ko-KR" sz="1200" b="1" dirty="0">
                <a:solidFill>
                  <a:schemeClr val="accent6">
                    <a:lumMod val="75000"/>
                  </a:schemeClr>
                </a:solidFill>
                <a:latin typeface="+mj-ea"/>
                <a:ea typeface="+mj-ea"/>
              </a:rPr>
              <a:t>                 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*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접수 후 변동사항이 있을 경우 입학과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(02)3668-4350-1)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로 연락주시기 바랍니다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.</a:t>
            </a:r>
            <a:endParaRPr lang="en-US" sz="1200" b="1" dirty="0">
              <a:solidFill>
                <a:schemeClr val="accent6">
                  <a:lumMod val="75000"/>
                </a:schemeClr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defRPr sz="1400"/>
            </a:pPr>
            <a:r>
              <a:rPr lang="en-US" b="1" dirty="0">
                <a:solidFill>
                  <a:srgbClr val="00B0F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  </a:t>
            </a:r>
            <a:endParaRPr lang="ko-KR" altLang="en-US" b="1" dirty="0">
              <a:solidFill>
                <a:srgbClr val="00B0F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말풍선: 타원형 15">
            <a:extLst>
              <a:ext uri="{FF2B5EF4-FFF2-40B4-BE49-F238E27FC236}">
                <a16:creationId xmlns:a16="http://schemas.microsoft.com/office/drawing/2014/main" id="{CE33C1F4-0E1F-4267-955D-649A7F8C8F7C}"/>
              </a:ext>
            </a:extLst>
          </p:cNvPr>
          <p:cNvSpPr/>
          <p:nvPr/>
        </p:nvSpPr>
        <p:spPr>
          <a:xfrm>
            <a:off x="5585813" y="897086"/>
            <a:ext cx="4482112" cy="556628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/>
              <a:t>완료 클릭 후 제출서류 목록 확인</a:t>
            </a:r>
          </a:p>
        </p:txBody>
      </p:sp>
      <p:sp>
        <p:nvSpPr>
          <p:cNvPr id="21" name="해 20">
            <a:extLst>
              <a:ext uri="{FF2B5EF4-FFF2-40B4-BE49-F238E27FC236}">
                <a16:creationId xmlns:a16="http://schemas.microsoft.com/office/drawing/2014/main" id="{3D51E352-FB80-4083-8422-40F4F60E8628}"/>
              </a:ext>
            </a:extLst>
          </p:cNvPr>
          <p:cNvSpPr/>
          <p:nvPr/>
        </p:nvSpPr>
        <p:spPr>
          <a:xfrm>
            <a:off x="2975571" y="3933132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해 21">
            <a:extLst>
              <a:ext uri="{FF2B5EF4-FFF2-40B4-BE49-F238E27FC236}">
                <a16:creationId xmlns:a16="http://schemas.microsoft.com/office/drawing/2014/main" id="{C388B689-2332-464B-ADAC-32D8FD459EC9}"/>
              </a:ext>
            </a:extLst>
          </p:cNvPr>
          <p:cNvSpPr/>
          <p:nvPr/>
        </p:nvSpPr>
        <p:spPr>
          <a:xfrm>
            <a:off x="2975572" y="3524227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11530697-8FFA-41C7-9DF8-93E09EB4D182}"/>
              </a:ext>
            </a:extLst>
          </p:cNvPr>
          <p:cNvSpPr/>
          <p:nvPr/>
        </p:nvSpPr>
        <p:spPr>
          <a:xfrm>
            <a:off x="2726214" y="2554092"/>
            <a:ext cx="190476" cy="152399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순서도: 연결자 8">
            <a:extLst>
              <a:ext uri="{FF2B5EF4-FFF2-40B4-BE49-F238E27FC236}">
                <a16:creationId xmlns:a16="http://schemas.microsoft.com/office/drawing/2014/main" id="{8C74DF83-29BF-4E4A-AE6D-C9ADEC358EE6}"/>
              </a:ext>
            </a:extLst>
          </p:cNvPr>
          <p:cNvSpPr/>
          <p:nvPr/>
        </p:nvSpPr>
        <p:spPr>
          <a:xfrm>
            <a:off x="2718741" y="2975225"/>
            <a:ext cx="190476" cy="152399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해 9">
            <a:extLst>
              <a:ext uri="{FF2B5EF4-FFF2-40B4-BE49-F238E27FC236}">
                <a16:creationId xmlns:a16="http://schemas.microsoft.com/office/drawing/2014/main" id="{6B11D4C3-EE9D-43A3-84FF-8F5440459B08}"/>
              </a:ext>
            </a:extLst>
          </p:cNvPr>
          <p:cNvSpPr/>
          <p:nvPr/>
        </p:nvSpPr>
        <p:spPr>
          <a:xfrm>
            <a:off x="2975570" y="4328443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2358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8112377A-33BF-4FE1-AE98-643751B8D491}"/>
              </a:ext>
            </a:extLst>
          </p:cNvPr>
          <p:cNvSpPr/>
          <p:nvPr/>
        </p:nvSpPr>
        <p:spPr>
          <a:xfrm>
            <a:off x="1152524" y="190500"/>
            <a:ext cx="9496425" cy="4086224"/>
          </a:xfrm>
          <a:prstGeom prst="roundRect">
            <a:avLst>
              <a:gd name="adj" fmla="val 3089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1E3C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/>
            </a:pPr>
            <a:r>
              <a:rPr lang="en-US" sz="2400" dirty="0">
                <a:solidFill>
                  <a:srgbClr val="00B0F0"/>
                </a:solidFill>
              </a:rPr>
              <a:t>      </a:t>
            </a:r>
          </a:p>
          <a:p>
            <a:pPr>
              <a:defRPr sz="2000" b="1"/>
            </a:pPr>
            <a:r>
              <a:rPr lang="en-US" sz="2400" dirty="0">
                <a:solidFill>
                  <a:srgbClr val="00B0F0"/>
                </a:solidFill>
              </a:rPr>
              <a:t>       </a:t>
            </a:r>
          </a:p>
          <a:p>
            <a:pPr>
              <a:defRPr sz="2000" b="1"/>
            </a:pPr>
            <a:endParaRPr lang="en-US" sz="2400" dirty="0">
              <a:solidFill>
                <a:srgbClr val="00B0F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  <a:defRPr sz="2000" b="1"/>
            </a:pPr>
            <a:r>
              <a:rPr lang="en-US"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</a:t>
            </a:r>
            <a:r>
              <a:rPr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STEP 0</a:t>
            </a:r>
            <a:r>
              <a:rPr lang="en-US" sz="2400" dirty="0">
                <a:solidFill>
                  <a:srgbClr val="00B0F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         </a:t>
            </a:r>
            <a:r>
              <a:rPr lang="ko-KR" alt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부속서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류</a:t>
            </a: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sz="2400" b="1" dirty="0" err="1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제출</a:t>
            </a:r>
            <a:r>
              <a:rPr lang="en-US" sz="16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6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지원서접수완료</a:t>
            </a:r>
            <a:r>
              <a:rPr lang="en-US" altLang="ko-KR" sz="16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>
              <a:lnSpc>
                <a:spcPct val="150000"/>
              </a:lnSpc>
              <a:defRPr sz="2000" b="1"/>
            </a:pPr>
            <a:r>
              <a:rPr lang="en-US" sz="2400" b="1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</a:t>
            </a:r>
            <a:r>
              <a:rPr lang="en-US" sz="800" b="1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</a:t>
            </a:r>
            <a:r>
              <a:rPr lang="en-US" altLang="ko-KR" sz="2400" b="1" i="0" dirty="0"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1600" b="0" i="0" dirty="0">
                <a:solidFill>
                  <a:srgbClr val="00B0F0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부속 서류 우편 또는 방문 제출</a:t>
            </a:r>
            <a:r>
              <a:rPr lang="en-US" altLang="ko-KR" sz="1200" b="0" i="0" dirty="0">
                <a:solidFill>
                  <a:schemeClr val="tx1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(</a:t>
            </a:r>
            <a:r>
              <a:rPr lang="ko-KR" altLang="en-US" sz="1200" b="0" i="0" dirty="0">
                <a:solidFill>
                  <a:schemeClr val="tx1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접수기간 이내 도착분까지 유효</a:t>
            </a:r>
            <a:r>
              <a:rPr lang="en-US" altLang="ko-KR" sz="1200" b="0" i="0" dirty="0">
                <a:solidFill>
                  <a:schemeClr val="tx1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)</a:t>
            </a:r>
          </a:p>
          <a:p>
            <a:pPr>
              <a:defRPr sz="1400"/>
            </a:pPr>
            <a:r>
              <a:rPr lang="ko-KR" altLang="en-US" sz="1600" dirty="0">
                <a:solidFill>
                  <a:srgbClr val="00B0F0"/>
                </a:solidFill>
              </a:rPr>
              <a:t>                    </a:t>
            </a:r>
            <a:r>
              <a:rPr lang="en-US" altLang="ko-KR" sz="1600" b="1" i="0" dirty="0">
                <a:solidFill>
                  <a:srgbClr val="00B0F0"/>
                </a:solidFill>
                <a:effectLst/>
                <a:latin typeface="+mj-ea"/>
                <a:ea typeface="+mj-ea"/>
              </a:rPr>
              <a:t>          </a:t>
            </a:r>
            <a:r>
              <a:rPr lang="ko-KR" altLang="en-US" sz="1400" b="1" i="0" dirty="0">
                <a:solidFill>
                  <a:srgbClr val="E77800"/>
                </a:solidFill>
                <a:effectLst/>
                <a:latin typeface="+mj-ea"/>
                <a:ea typeface="+mj-ea"/>
              </a:rPr>
              <a:t>접수기간 이내 서류 미 제출자는 전형 제외</a:t>
            </a:r>
            <a:endParaRPr lang="en-US" altLang="ko-KR" sz="1400" b="1" i="0" dirty="0">
              <a:solidFill>
                <a:srgbClr val="E77800"/>
              </a:solidFill>
              <a:effectLst/>
              <a:latin typeface="+mj-ea"/>
              <a:ea typeface="+mj-ea"/>
            </a:endParaRPr>
          </a:p>
          <a:p>
            <a:pPr>
              <a:defRPr sz="1400"/>
            </a:pPr>
            <a:r>
              <a:rPr lang="ko-KR" altLang="en-US" sz="1600" dirty="0">
                <a:solidFill>
                  <a:srgbClr val="00B0F0"/>
                </a:solidFill>
              </a:rPr>
              <a:t>                                   </a:t>
            </a:r>
            <a:r>
              <a:rPr lang="ko-KR" altLang="en-US" sz="1400" b="1" i="0" dirty="0">
                <a:solidFill>
                  <a:srgbClr val="E77800"/>
                </a:solidFill>
                <a:effectLst/>
                <a:latin typeface="+mj-ea"/>
                <a:ea typeface="+mj-ea"/>
              </a:rPr>
              <a:t>외국인</a:t>
            </a:r>
            <a:r>
              <a:rPr lang="en-US" altLang="ko-KR" sz="1400" b="1" i="0" dirty="0">
                <a:solidFill>
                  <a:srgbClr val="E77800"/>
                </a:solidFill>
                <a:effectLst/>
                <a:latin typeface="+mj-ea"/>
                <a:ea typeface="+mj-ea"/>
              </a:rPr>
              <a:t>, </a:t>
            </a:r>
            <a:r>
              <a:rPr lang="ko-KR" altLang="en-US" sz="1400" b="1" i="0" dirty="0">
                <a:solidFill>
                  <a:srgbClr val="E77800"/>
                </a:solidFill>
                <a:effectLst/>
                <a:latin typeface="+mj-ea"/>
                <a:ea typeface="+mj-ea"/>
              </a:rPr>
              <a:t>외국학교 출신자는 직접 방문하여 제출</a:t>
            </a:r>
            <a:r>
              <a:rPr lang="ko-KR" altLang="en-US" sz="1400" b="1" dirty="0">
                <a:solidFill>
                  <a:srgbClr val="E77800"/>
                </a:solidFill>
                <a:latin typeface="+mj-ea"/>
                <a:ea typeface="+mj-ea"/>
              </a:rPr>
              <a:t>  </a:t>
            </a:r>
            <a:r>
              <a:rPr lang="ko-KR" altLang="en-US" sz="1400" b="1" u="sng" dirty="0">
                <a:solidFill>
                  <a:srgbClr val="E77800"/>
                </a:solidFill>
                <a:latin typeface="+mj-ea"/>
                <a:ea typeface="+mj-ea"/>
              </a:rPr>
              <a:t>*정시모집 요강 참고 </a:t>
            </a:r>
            <a:endParaRPr lang="en-US" altLang="ko-KR" sz="1400" b="1" u="sng" dirty="0">
              <a:solidFill>
                <a:srgbClr val="E77800"/>
              </a:solidFill>
              <a:latin typeface="+mj-ea"/>
              <a:ea typeface="+mj-ea"/>
            </a:endParaRPr>
          </a:p>
          <a:p>
            <a:pPr>
              <a:defRPr sz="1400"/>
            </a:pPr>
            <a:endParaRPr lang="en-US" altLang="ko-KR" sz="1400" b="1" i="0" u="sng" dirty="0">
              <a:solidFill>
                <a:srgbClr val="E77800"/>
              </a:solidFill>
              <a:effectLst/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indent="0" algn="l" fontAlgn="base" latinLnBrk="1">
              <a:spcBef>
                <a:spcPts val="0"/>
              </a:spcBef>
              <a:spcAft>
                <a:spcPts val="0"/>
              </a:spcAft>
            </a:pP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HY헤드라인M" panose="02030600000101010101" pitchFamily="18" charset="-127"/>
                <a:ea typeface="HY헤드라인M" panose="02030600000101010101" pitchFamily="18" charset="-127"/>
              </a:rPr>
              <a:t>         </a:t>
            </a:r>
            <a:r>
              <a:rPr lang="ko-KR" altLang="en-US" sz="1100" b="1" kern="0" spc="0" dirty="0">
                <a:solidFill>
                  <a:srgbClr val="FF0000"/>
                </a:solidFill>
                <a:effectLst/>
                <a:latin typeface="HY헤드라인M" panose="02030600000101010101" pitchFamily="18" charset="-127"/>
                <a:ea typeface="HY헤드라인M" panose="02030600000101010101" pitchFamily="18" charset="-127"/>
              </a:rPr>
              <a:t>📢 </a:t>
            </a:r>
            <a:r>
              <a:rPr lang="ko-KR" altLang="en-US" sz="1100" b="1" kern="0" spc="0" dirty="0">
                <a:solidFill>
                  <a:srgbClr val="1F03ED"/>
                </a:solidFill>
                <a:effectLst/>
                <a:latin typeface="HY헤드라인M" panose="02030600000101010101" pitchFamily="18" charset="-127"/>
                <a:ea typeface="HY헤드라인M" panose="02030600000101010101" pitchFamily="18" charset="-127"/>
              </a:rPr>
              <a:t>시간제과정 서류제출 안내 및 유의사항</a:t>
            </a:r>
          </a:p>
          <a:p>
            <a:pPr marL="0" marR="0" indent="0" algn="just" fontAlgn="base" latinLnBrk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9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         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시간제 과정 지원 시 필요한 서류 및 유의사항을 안내해 드립니다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.</a:t>
            </a:r>
            <a:endParaRPr lang="ko-KR" altLang="en-US" sz="1100" b="1" kern="0" spc="0" dirty="0">
              <a:solidFill>
                <a:srgbClr val="000000"/>
              </a:solidFill>
              <a:effectLst/>
              <a:latin typeface="돋움체" panose="020B0609000101010101" pitchFamily="49" charset="-127"/>
              <a:ea typeface="돋움체" panose="020B0609000101010101" pitchFamily="49" charset="-127"/>
            </a:endParaRPr>
          </a:p>
          <a:p>
            <a:pPr algn="just" fontAlgn="base" latinLnBrk="1"/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☞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100" b="1" kern="0" spc="0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성적 제출 의무 없음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맑은 고딕" panose="020B0503020000020004" pitchFamily="50" charset="-127"/>
              </a:rPr>
              <a:t> 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시간제 과정은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별도의 성적 제출이 필요하지 않습니다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1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algn="just" fontAlgn="base" latinLnBrk="1"/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       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☞ </a:t>
            </a:r>
            <a:r>
              <a:rPr lang="ko-KR" altLang="en-US" sz="1100" b="1" kern="0" spc="0" dirty="0">
                <a:solidFill>
                  <a:srgbClr val="FF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출신학교 정보 선택 및 서류 제출 편리성</a:t>
            </a:r>
            <a:endParaRPr lang="ko-KR" altLang="en-US" sz="1100" kern="0" spc="0" dirty="0">
              <a:solidFill>
                <a:srgbClr val="FF0000"/>
              </a:solidFill>
              <a:effectLst/>
              <a:latin typeface="돋움체" panose="020B0609000101010101" pitchFamily="49" charset="-127"/>
              <a:ea typeface="돋움체" panose="020B0609000101010101" pitchFamily="49" charset="-127"/>
            </a:endParaRPr>
          </a:p>
          <a:p>
            <a:pPr marL="0" marR="0" indent="0" algn="just" fontAlgn="base" latinLnBrk="1">
              <a:spcBef>
                <a:spcPts val="0"/>
              </a:spcBef>
              <a:spcAft>
                <a:spcPts val="0"/>
              </a:spcAft>
            </a:pP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          지원서 작성 시 출신학교를 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'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고등학교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'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로 선택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하시면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, 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졸업증명서를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정부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24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웹사이트를 통해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교육기관에 </a:t>
            </a:r>
            <a:endParaRPr lang="en-US" altLang="ko-KR" sz="1100" kern="0" spc="0" dirty="0">
              <a:solidFill>
                <a:srgbClr val="000000"/>
              </a:solidFill>
              <a:effectLst/>
              <a:latin typeface="돋움체" panose="020B0609000101010101" pitchFamily="49" charset="-127"/>
              <a:ea typeface="돋움체" panose="020B0609000101010101" pitchFamily="49" charset="-127"/>
            </a:endParaRPr>
          </a:p>
          <a:p>
            <a:pPr marL="0" marR="0" indent="0" algn="just" fontAlgn="base" latinLnBrk="1">
              <a:spcBef>
                <a:spcPts val="0"/>
              </a:spcBef>
              <a:spcAft>
                <a:spcPts val="0"/>
              </a:spcAft>
            </a:pPr>
            <a:r>
              <a:rPr lang="en-US" altLang="ko-KR" sz="1100" b="1" kern="0" dirty="0">
                <a:solidFill>
                  <a:srgbClr val="000000"/>
                </a:solidFill>
                <a:latin typeface="돋움체" panose="020B0609000101010101" pitchFamily="49" charset="-127"/>
                <a:ea typeface="돋움체" panose="020B0609000101010101" pitchFamily="49" charset="-127"/>
              </a:rPr>
              <a:t>          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제</a:t>
            </a:r>
            <a:r>
              <a:rPr lang="en-US" altLang="ko-KR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3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자 제출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하는 것이 훨씬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간편하고 편리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합니다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.   (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우편이나 방문 제출 불필요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)</a:t>
            </a:r>
            <a:endParaRPr lang="ko-KR" altLang="en-US" sz="1100" kern="0" spc="0" dirty="0">
              <a:solidFill>
                <a:srgbClr val="000000"/>
              </a:solidFill>
              <a:effectLst/>
              <a:latin typeface="돋움체" panose="020B0609000101010101" pitchFamily="49" charset="-127"/>
              <a:ea typeface="돋움체" panose="020B0609000101010101" pitchFamily="49" charset="-127"/>
            </a:endParaRPr>
          </a:p>
          <a:p>
            <a:pPr marL="0" marR="0" indent="0" algn="just" fontAlgn="base" latinLnBrk="1">
              <a:spcBef>
                <a:spcPts val="0"/>
              </a:spcBef>
              <a:spcAft>
                <a:spcPts val="0"/>
              </a:spcAft>
            </a:pP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          만약 출신학교를 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'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대학교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(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예정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/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졸업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)'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으로 선택하셨더라도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, '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고등학교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'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로 변경하여 지원하실 수 있습니다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.</a:t>
            </a:r>
          </a:p>
          <a:p>
            <a:pPr marL="0" marR="0" indent="0" algn="just" fontAlgn="base" latinLnBrk="1">
              <a:spcBef>
                <a:spcPts val="0"/>
              </a:spcBef>
              <a:spcAft>
                <a:spcPts val="0"/>
              </a:spcAft>
            </a:pPr>
            <a:r>
              <a:rPr lang="en-US" altLang="ko-KR" sz="1100" kern="0" dirty="0">
                <a:solidFill>
                  <a:srgbClr val="000000"/>
                </a:solidFill>
                <a:latin typeface="돋움체" panose="020B0609000101010101" pitchFamily="49" charset="-127"/>
                <a:ea typeface="돋움체" panose="020B0609000101010101" pitchFamily="49" charset="-127"/>
              </a:rPr>
              <a:t>          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이 점 참고하여 주시기 바랍니다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.</a:t>
            </a:r>
            <a:endParaRPr lang="ko-KR" altLang="en-US" sz="1100" kern="0" spc="0" dirty="0">
              <a:solidFill>
                <a:srgbClr val="000000"/>
              </a:solidFill>
              <a:effectLst/>
              <a:latin typeface="돋움체" panose="020B0609000101010101" pitchFamily="49" charset="-127"/>
              <a:ea typeface="돋움체" panose="020B0609000101010101" pitchFamily="49" charset="-127"/>
            </a:endParaRPr>
          </a:p>
          <a:p>
            <a:pPr algn="just" fontAlgn="base" latinLnBrk="1"/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       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☞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</a:t>
            </a:r>
            <a:r>
              <a:rPr lang="ko-KR" altLang="en-US" sz="1100" b="1" kern="0" spc="0" dirty="0">
                <a:solidFill>
                  <a:srgbClr val="FF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지원 완료 기준</a:t>
            </a:r>
            <a:endParaRPr lang="en-US" altLang="ko-KR" sz="1100" b="1" kern="0" spc="0" dirty="0">
              <a:solidFill>
                <a:srgbClr val="FF0000"/>
              </a:solidFill>
              <a:effectLst/>
              <a:latin typeface="돋움체" panose="020B0609000101010101" pitchFamily="49" charset="-127"/>
              <a:ea typeface="돋움체" panose="020B0609000101010101" pitchFamily="49" charset="-127"/>
            </a:endParaRPr>
          </a:p>
          <a:p>
            <a:pPr algn="just" fontAlgn="base" latinLnBrk="1"/>
            <a:r>
              <a:rPr lang="en-US" altLang="ko-KR" sz="1100" b="1" kern="0" dirty="0">
                <a:solidFill>
                  <a:srgbClr val="000000"/>
                </a:solidFill>
                <a:latin typeface="돋움체" panose="020B0609000101010101" pitchFamily="49" charset="-127"/>
                <a:ea typeface="돋움체" panose="020B0609000101010101" pitchFamily="49" charset="-127"/>
              </a:rPr>
              <a:t>          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온라인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지원서 작성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뿐만 아니라 </a:t>
            </a:r>
            <a:r>
              <a:rPr lang="ko-KR" altLang="en-US" sz="1100" b="1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필수 부속서류 제출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까지 모두 완료하셔야 최종적으로 </a:t>
            </a:r>
            <a:r>
              <a:rPr lang="en-US" altLang="ko-KR" sz="1100" b="1" kern="0" spc="0" dirty="0">
                <a:solidFill>
                  <a:srgbClr val="FF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'</a:t>
            </a:r>
            <a:r>
              <a:rPr lang="ko-KR" altLang="en-US" sz="1100" b="1" kern="0" spc="0" dirty="0">
                <a:solidFill>
                  <a:srgbClr val="FF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지원서 작성이 완료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'</a:t>
            </a: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됩니다</a:t>
            </a:r>
            <a:r>
              <a:rPr lang="en-US" altLang="ko-KR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. </a:t>
            </a:r>
            <a:endParaRPr lang="ko-KR" altLang="en-US" sz="1100" kern="0" spc="0" dirty="0">
              <a:solidFill>
                <a:srgbClr val="000000"/>
              </a:solidFill>
              <a:effectLst/>
              <a:latin typeface="돋움체" panose="020B0609000101010101" pitchFamily="49" charset="-127"/>
              <a:ea typeface="돋움체" panose="020B0609000101010101" pitchFamily="49" charset="-127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100" kern="0" spc="0" dirty="0">
                <a:solidFill>
                  <a:srgbClr val="000000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             </a:t>
            </a:r>
            <a:r>
              <a:rPr lang="ko-KR" altLang="en-US" sz="1100" b="1" kern="0" spc="0" dirty="0">
                <a:solidFill>
                  <a:srgbClr val="1F03ED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서류 제출 기한을 놓치지 않도록 유의해 주세요</a:t>
            </a:r>
            <a:r>
              <a:rPr lang="en-US" altLang="ko-KR" sz="1100" b="1" kern="0" spc="0" dirty="0">
                <a:solidFill>
                  <a:srgbClr val="1F03ED"/>
                </a:solidFill>
                <a:effectLst/>
                <a:latin typeface="돋움체" panose="020B0609000101010101" pitchFamily="49" charset="-127"/>
                <a:ea typeface="돋움체" panose="020B0609000101010101" pitchFamily="49" charset="-127"/>
              </a:rPr>
              <a:t>.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900" b="1" kern="0" spc="0" dirty="0">
              <a:solidFill>
                <a:srgbClr val="1F03ED"/>
              </a:solidFill>
              <a:effectLst/>
              <a:latin typeface="돋움체" panose="020B0609000101010101" pitchFamily="49" charset="-127"/>
              <a:ea typeface="돋움체" panose="020B0609000101010101" pitchFamily="49" charset="-127"/>
            </a:endParaRPr>
          </a:p>
          <a:p>
            <a:pPr>
              <a:lnSpc>
                <a:spcPct val="150000"/>
              </a:lnSpc>
              <a:defRPr sz="1400"/>
            </a:pPr>
            <a:endParaRPr lang="en-US" altLang="ko-KR" sz="1600" b="1" i="0" dirty="0">
              <a:solidFill>
                <a:srgbClr val="E77800"/>
              </a:solidFill>
              <a:effectLst/>
              <a:latin typeface="+mj-ea"/>
              <a:ea typeface="+mj-ea"/>
            </a:endParaRPr>
          </a:p>
          <a:p>
            <a:pPr>
              <a:defRPr sz="1400"/>
            </a:pPr>
            <a:endParaRPr lang="ko-KR" altLang="en-US" sz="1600" dirty="0">
              <a:solidFill>
                <a:srgbClr val="00B0F0"/>
              </a:solidFill>
            </a:endParaRPr>
          </a:p>
          <a:p>
            <a:pPr>
              <a:defRPr sz="2000" b="1"/>
            </a:pPr>
            <a:r>
              <a:rPr lang="en-US" sz="2400" b="1" dirty="0">
                <a:solidFill>
                  <a:schemeClr val="tx1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   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42353E0-EBC1-42B9-BFE1-FD5895E64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642" y="4276724"/>
            <a:ext cx="9421540" cy="2076289"/>
          </a:xfrm>
          <a:prstGeom prst="rect">
            <a:avLst/>
          </a:prstGeom>
        </p:spPr>
      </p:pic>
      <p:sp>
        <p:nvSpPr>
          <p:cNvPr id="7" name="순서도: 연결자 6">
            <a:extLst>
              <a:ext uri="{FF2B5EF4-FFF2-40B4-BE49-F238E27FC236}">
                <a16:creationId xmlns:a16="http://schemas.microsoft.com/office/drawing/2014/main" id="{1D8ED74D-1482-444E-982D-C4C912939AAE}"/>
              </a:ext>
            </a:extLst>
          </p:cNvPr>
          <p:cNvSpPr/>
          <p:nvPr/>
        </p:nvSpPr>
        <p:spPr>
          <a:xfrm>
            <a:off x="2883683" y="1048481"/>
            <a:ext cx="152400" cy="180923"/>
          </a:xfrm>
          <a:prstGeom prst="flowChartConnec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해 7">
            <a:extLst>
              <a:ext uri="{FF2B5EF4-FFF2-40B4-BE49-F238E27FC236}">
                <a16:creationId xmlns:a16="http://schemas.microsoft.com/office/drawing/2014/main" id="{234F2AC6-F974-47CC-AE00-DEC7EB506C77}"/>
              </a:ext>
            </a:extLst>
          </p:cNvPr>
          <p:cNvSpPr/>
          <p:nvPr/>
        </p:nvSpPr>
        <p:spPr>
          <a:xfrm>
            <a:off x="3067758" y="1341810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해 8">
            <a:extLst>
              <a:ext uri="{FF2B5EF4-FFF2-40B4-BE49-F238E27FC236}">
                <a16:creationId xmlns:a16="http://schemas.microsoft.com/office/drawing/2014/main" id="{BA82885D-68AF-43D4-96AE-BAE52A05EE63}"/>
              </a:ext>
            </a:extLst>
          </p:cNvPr>
          <p:cNvSpPr/>
          <p:nvPr/>
        </p:nvSpPr>
        <p:spPr>
          <a:xfrm>
            <a:off x="3067757" y="1588038"/>
            <a:ext cx="66675" cy="104775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2000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>
            <a:extLst>
              <a:ext uri="{FF2B5EF4-FFF2-40B4-BE49-F238E27FC236}">
                <a16:creationId xmlns:a16="http://schemas.microsoft.com/office/drawing/2014/main" id="{6CDC2F2C-7D5C-40E5-AFFA-66E1CF3F1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552" y="345950"/>
            <a:ext cx="9503567" cy="323404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9E85047-1AA2-472F-A89C-465DA99DC6FF}"/>
              </a:ext>
            </a:extLst>
          </p:cNvPr>
          <p:cNvSpPr txBox="1"/>
          <p:nvPr/>
        </p:nvSpPr>
        <p:spPr>
          <a:xfrm>
            <a:off x="1126552" y="3648076"/>
            <a:ext cx="9503567" cy="3042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sz="1200" b="1" i="0" dirty="0">
                <a:solidFill>
                  <a:srgbClr val="1F03ED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      정부 </a:t>
            </a:r>
            <a:r>
              <a:rPr lang="en-US" altLang="ko-KR" sz="1200" b="1" i="0" dirty="0">
                <a:solidFill>
                  <a:srgbClr val="1F03ED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24</a:t>
            </a:r>
            <a:r>
              <a:rPr lang="ko-KR" altLang="en-US" sz="1200" b="1" i="0" dirty="0">
                <a:solidFill>
                  <a:srgbClr val="1F03ED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에서 제</a:t>
            </a:r>
            <a:r>
              <a:rPr lang="en-US" altLang="ko-KR" sz="1200" b="1" i="0" dirty="0">
                <a:solidFill>
                  <a:srgbClr val="1F03ED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3</a:t>
            </a:r>
            <a:r>
              <a:rPr lang="ko-KR" altLang="en-US" sz="1200" b="1" i="0" dirty="0">
                <a:solidFill>
                  <a:srgbClr val="1F03ED"/>
                </a:solidFill>
                <a:effectLst/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자 제출 서비스를 이용하여 제출하는 방법</a:t>
            </a:r>
            <a:br>
              <a:rPr lang="ko-KR" altLang="en-US" sz="1200" b="0" i="0" dirty="0">
                <a:solidFill>
                  <a:srgbClr val="E77800"/>
                </a:solidFill>
                <a:effectLst/>
                <a:latin typeface="Noto DemiLight"/>
              </a:rPr>
            </a:br>
            <a:r>
              <a:rPr lang="ko-KR" altLang="en-US" sz="1200" b="0" i="0" dirty="0">
                <a:solidFill>
                  <a:srgbClr val="E77800"/>
                </a:solidFill>
                <a:effectLst/>
                <a:latin typeface="Noto DemiLight"/>
              </a:rPr>
              <a:t>             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: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+mj-ea"/>
                <a:ea typeface="+mj-ea"/>
              </a:rPr>
              <a:t> </a:t>
            </a:r>
            <a:r>
              <a:rPr lang="ko-KR" altLang="en-US" sz="1200" b="1" i="0" dirty="0">
                <a:effectLst/>
                <a:latin typeface="+mj-ea"/>
                <a:ea typeface="+mj-ea"/>
              </a:rPr>
              <a:t>홈페이지 → 입학 → 입학공지 → “정부</a:t>
            </a:r>
            <a:r>
              <a:rPr lang="en-US" altLang="ko-KR" sz="1200" b="1" i="0" dirty="0">
                <a:effectLst/>
                <a:latin typeface="+mj-ea"/>
                <a:ea typeface="+mj-ea"/>
              </a:rPr>
              <a:t>24 </a:t>
            </a:r>
            <a:r>
              <a:rPr lang="ko-KR" altLang="en-US" sz="1200" b="1" i="0" dirty="0">
                <a:effectLst/>
                <a:latin typeface="+mj-ea"/>
                <a:ea typeface="+mj-ea"/>
              </a:rPr>
              <a:t>서비스를 이용한 시간제 부속서류 제출 방법 안내” 참조</a:t>
            </a:r>
            <a:endParaRPr lang="en-US" altLang="ko-KR" sz="1200" b="1" i="0" dirty="0">
              <a:effectLst/>
              <a:latin typeface="+mj-ea"/>
              <a:ea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b="0" i="0" dirty="0">
                <a:solidFill>
                  <a:srgbClr val="000000"/>
                </a:solidFill>
                <a:effectLst/>
                <a:latin typeface="Noto DemiLight"/>
              </a:rPr>
              <a:t>              </a:t>
            </a:r>
            <a:r>
              <a:rPr lang="en-US" altLang="ko-KR" sz="12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『</a:t>
            </a:r>
            <a:r>
              <a:rPr lang="ko-KR" altLang="en-US" sz="12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온라인 발급</a:t>
            </a:r>
            <a:r>
              <a:rPr lang="en-US" altLang="ko-KR" sz="12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2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12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1200" b="1" i="0" dirty="0" err="1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자제출</a:t>
            </a:r>
            <a:r>
              <a:rPr lang="en-US" altLang="ko-KR" sz="12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)』 </a:t>
            </a:r>
            <a:r>
              <a:rPr lang="ko-KR" altLang="en-US" sz="12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선택 후 수신인을 아래와 같이 입력 후 제출</a:t>
            </a:r>
            <a:br>
              <a:rPr lang="ko-KR" altLang="en-US" sz="1200" b="0" i="0" dirty="0">
                <a:effectLst/>
                <a:latin typeface="Noto DemiLight"/>
              </a:rPr>
            </a:br>
            <a:r>
              <a:rPr lang="ko-KR" altLang="en-US" sz="12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</a:t>
            </a:r>
            <a:r>
              <a:rPr lang="ko-KR" altLang="en-US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 ☞  수신인 아이디</a:t>
            </a:r>
            <a:r>
              <a:rPr lang="en-US" altLang="ko-KR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: tksgkr123</a:t>
            </a:r>
            <a:br>
              <a:rPr lang="en-US" altLang="ko-KR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                         </a:t>
            </a:r>
            <a:r>
              <a:rPr lang="ko-KR" altLang="en-US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수신인 성명</a:t>
            </a:r>
            <a:r>
              <a:rPr lang="en-US" altLang="ko-KR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1100" b="1" i="0" dirty="0" err="1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한국방송통신대학교산학협력단</a:t>
            </a:r>
            <a:r>
              <a:rPr lang="en-US" altLang="ko-KR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100" b="1" i="0" dirty="0" err="1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뛰어쓰기</a:t>
            </a:r>
            <a:r>
              <a:rPr lang="ko-KR" altLang="en-US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없음</a:t>
            </a:r>
            <a:r>
              <a:rPr lang="en-US" altLang="ko-KR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br>
              <a:rPr lang="en-US" altLang="ko-KR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                         </a:t>
            </a:r>
            <a:r>
              <a:rPr lang="ko-KR" altLang="en-US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수신인 연락처</a:t>
            </a:r>
            <a:r>
              <a:rPr lang="en-US" altLang="ko-KR" sz="1100" b="1" i="0" dirty="0"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: 070-4009-0641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           부속서류 제출방법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1200" b="0" i="0" dirty="0">
                <a:solidFill>
                  <a:srgbClr val="000000"/>
                </a:solidFill>
                <a:effectLst/>
                <a:latin typeface="Noto Medium"/>
              </a:rPr>
              <a:t> 등기우편</a:t>
            </a:r>
            <a:r>
              <a:rPr lang="en-US" altLang="ko-KR" sz="1200" b="0" i="0" dirty="0">
                <a:solidFill>
                  <a:srgbClr val="000000"/>
                </a:solidFill>
                <a:effectLst/>
                <a:latin typeface="Noto Medium"/>
              </a:rPr>
              <a:t>: 2026.1.7.(</a:t>
            </a:r>
            <a:r>
              <a:rPr lang="ko-KR" altLang="en-US" sz="1200" b="0" i="0" dirty="0">
                <a:solidFill>
                  <a:srgbClr val="000000"/>
                </a:solidFill>
                <a:effectLst/>
                <a:latin typeface="Noto Medium"/>
              </a:rPr>
              <a:t>수</a:t>
            </a:r>
            <a:r>
              <a:rPr lang="en-US" altLang="ko-KR" sz="1200" b="0" i="0" dirty="0">
                <a:solidFill>
                  <a:srgbClr val="000000"/>
                </a:solidFill>
                <a:effectLst/>
                <a:latin typeface="Noto Medium"/>
              </a:rPr>
              <a:t>)09:00 ~ 1.13.(</a:t>
            </a:r>
            <a:r>
              <a:rPr lang="ko-KR" altLang="en-US" sz="1200" b="0" i="0" dirty="0">
                <a:solidFill>
                  <a:srgbClr val="000000"/>
                </a:solidFill>
                <a:effectLst/>
                <a:latin typeface="Noto Medium"/>
              </a:rPr>
              <a:t>화</a:t>
            </a:r>
            <a:r>
              <a:rPr lang="en-US" altLang="ko-KR" sz="1200" b="0" i="0" dirty="0">
                <a:solidFill>
                  <a:srgbClr val="000000"/>
                </a:solidFill>
                <a:effectLst/>
                <a:latin typeface="Noto Medium"/>
              </a:rPr>
              <a:t>)18</a:t>
            </a:r>
            <a:r>
              <a:rPr lang="ko-KR" altLang="en-US" sz="1200" b="0" i="0" dirty="0">
                <a:solidFill>
                  <a:srgbClr val="000000"/>
                </a:solidFill>
                <a:effectLst/>
                <a:latin typeface="Noto Medium"/>
              </a:rPr>
              <a:t>시 도착분까지 유효함</a:t>
            </a:r>
            <a:r>
              <a:rPr lang="en-US" altLang="ko-KR" sz="1200" b="0" i="0" dirty="0">
                <a:solidFill>
                  <a:srgbClr val="000000"/>
                </a:solidFill>
                <a:effectLst/>
                <a:latin typeface="Noto Medium"/>
              </a:rPr>
              <a:t>.</a:t>
            </a:r>
            <a:br>
              <a:rPr lang="ko-KR" altLang="en-US" sz="1200" b="0" i="0" dirty="0">
                <a:solidFill>
                  <a:srgbClr val="000000"/>
                </a:solidFill>
                <a:effectLst/>
                <a:latin typeface="Noto DemiLight"/>
              </a:rPr>
            </a:br>
            <a:r>
              <a:rPr lang="ko-KR" altLang="en-US" sz="1200" b="0" i="0" dirty="0">
                <a:solidFill>
                  <a:srgbClr val="000000"/>
                </a:solidFill>
                <a:effectLst/>
                <a:latin typeface="Noto DemiLight"/>
              </a:rPr>
              <a:t>                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※ 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주소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: (03087) 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서울 종로구 대학로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86(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동숭동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) 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한국방송통신대학교 입학과 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&lt;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시간제등록제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&gt; 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담당자 앞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        방문제출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: 2026.1.7.(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수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)09:00 ~ 1.13.(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화</a:t>
            </a:r>
            <a:r>
              <a:rPr lang="en-US" altLang="ko-KR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)18</a:t>
            </a:r>
            <a:r>
              <a:rPr lang="ko-KR" altLang="en-US" sz="1200" b="1" i="0" dirty="0">
                <a:solidFill>
                  <a:schemeClr val="accent6">
                    <a:lumMod val="7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시</a:t>
            </a:r>
            <a:br>
              <a:rPr lang="ko-KR" altLang="en-US" sz="1200" b="0" i="0" dirty="0">
                <a:solidFill>
                  <a:srgbClr val="000000"/>
                </a:solidFill>
                <a:effectLst/>
                <a:latin typeface="Noto DemiLight"/>
              </a:rPr>
            </a:br>
            <a:r>
              <a:rPr lang="ko-KR" altLang="en-US" sz="1200" b="0" i="0" dirty="0">
                <a:solidFill>
                  <a:srgbClr val="000000"/>
                </a:solidFill>
                <a:effectLst/>
                <a:latin typeface="Noto DemiLight"/>
              </a:rPr>
              <a:t>                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※ 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평일 점심시간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(12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시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~13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시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) 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및 </a:t>
            </a:r>
            <a:r>
              <a:rPr lang="ko-KR" altLang="en-US" sz="1100" b="0" i="0" dirty="0" err="1">
                <a:solidFill>
                  <a:srgbClr val="000000"/>
                </a:solidFill>
                <a:effectLst/>
                <a:latin typeface="Noto DemiLight"/>
              </a:rPr>
              <a:t>토・일요일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 제외</a:t>
            </a:r>
            <a:b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</a:b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                  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※ 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주소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: 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서울 종로구 대학로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86(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동숭동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) 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한국방송통신대학교 본관 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2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층 입학과 </a:t>
            </a:r>
            <a:r>
              <a:rPr lang="en-US" altLang="ko-KR" sz="1100" b="0" i="0" dirty="0">
                <a:solidFill>
                  <a:srgbClr val="000000"/>
                </a:solidFill>
                <a:effectLst/>
                <a:latin typeface="Noto DemiLight"/>
              </a:rPr>
              <a:t>209</a:t>
            </a:r>
            <a:r>
              <a:rPr lang="ko-KR" altLang="en-US" sz="1100" b="0" i="0" dirty="0">
                <a:solidFill>
                  <a:srgbClr val="000000"/>
                </a:solidFill>
                <a:effectLst/>
                <a:latin typeface="Noto DemiLight"/>
              </a:rPr>
              <a:t>호</a:t>
            </a:r>
          </a:p>
        </p:txBody>
      </p:sp>
      <p:sp>
        <p:nvSpPr>
          <p:cNvPr id="16" name="해 15">
            <a:extLst>
              <a:ext uri="{FF2B5EF4-FFF2-40B4-BE49-F238E27FC236}">
                <a16:creationId xmlns:a16="http://schemas.microsoft.com/office/drawing/2014/main" id="{D48C269B-D47D-41EF-B7CF-86A86195C42E}"/>
              </a:ext>
            </a:extLst>
          </p:cNvPr>
          <p:cNvSpPr/>
          <p:nvPr/>
        </p:nvSpPr>
        <p:spPr>
          <a:xfrm>
            <a:off x="1640156" y="5380016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해 16">
            <a:extLst>
              <a:ext uri="{FF2B5EF4-FFF2-40B4-BE49-F238E27FC236}">
                <a16:creationId xmlns:a16="http://schemas.microsoft.com/office/drawing/2014/main" id="{0FE349DB-17A5-43E9-9FF2-0982B6FCB95D}"/>
              </a:ext>
            </a:extLst>
          </p:cNvPr>
          <p:cNvSpPr/>
          <p:nvPr/>
        </p:nvSpPr>
        <p:spPr>
          <a:xfrm>
            <a:off x="1640156" y="5893130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해 6">
            <a:extLst>
              <a:ext uri="{FF2B5EF4-FFF2-40B4-BE49-F238E27FC236}">
                <a16:creationId xmlns:a16="http://schemas.microsoft.com/office/drawing/2014/main" id="{97BEA476-BBD7-4BE3-9448-89618C4F2A45}"/>
              </a:ext>
            </a:extLst>
          </p:cNvPr>
          <p:cNvSpPr/>
          <p:nvPr/>
        </p:nvSpPr>
        <p:spPr>
          <a:xfrm>
            <a:off x="1642800" y="4317111"/>
            <a:ext cx="80962" cy="123827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웃는 얼굴 2">
            <a:extLst>
              <a:ext uri="{FF2B5EF4-FFF2-40B4-BE49-F238E27FC236}">
                <a16:creationId xmlns:a16="http://schemas.microsoft.com/office/drawing/2014/main" id="{440358A3-4836-40FA-9D6C-7414A38E5A61}"/>
              </a:ext>
            </a:extLst>
          </p:cNvPr>
          <p:cNvSpPr/>
          <p:nvPr/>
        </p:nvSpPr>
        <p:spPr>
          <a:xfrm>
            <a:off x="1304924" y="3748088"/>
            <a:ext cx="253781" cy="247650"/>
          </a:xfrm>
          <a:prstGeom prst="smileyFac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023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1201</Words>
  <Application>Microsoft Office PowerPoint</Application>
  <PresentationFormat>사용자 지정</PresentationFormat>
  <Paragraphs>171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26" baseType="lpstr">
      <vt:lpstr>HY견고딕</vt:lpstr>
      <vt:lpstr>HY헤드라인M</vt:lpstr>
      <vt:lpstr>MS Mincho</vt:lpstr>
      <vt:lpstr>Noto DemiLight</vt:lpstr>
      <vt:lpstr>Noto Medium</vt:lpstr>
      <vt:lpstr>돋움체</vt:lpstr>
      <vt:lpstr>맑은 고딕</vt:lpstr>
      <vt:lpstr>바탕</vt:lpstr>
      <vt:lpstr>새굴림</vt:lpstr>
      <vt:lpstr>함초롬바탕</vt:lpstr>
      <vt:lpstr>휴먼둥근헤드라인</vt:lpstr>
      <vt:lpstr>Arial</vt:lpstr>
      <vt:lpstr>Calibri</vt:lpstr>
      <vt:lpstr>Cambria</vt:lpstr>
      <vt:lpstr>Office Theme</vt:lpstr>
      <vt:lpstr>시간제등록제 입학 안내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subject/>
  <dc:creator>knou-user</dc:creator>
  <cp:keywords/>
  <dc:description>generated using python-pptx</dc:description>
  <cp:lastModifiedBy>knou-user</cp:lastModifiedBy>
  <cp:revision>156</cp:revision>
  <dcterms:created xsi:type="dcterms:W3CDTF">2013-01-27T09:14:16Z</dcterms:created>
  <dcterms:modified xsi:type="dcterms:W3CDTF">2026-02-02T10:08:15Z</dcterms:modified>
  <cp:category/>
</cp:coreProperties>
</file>